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73" r:id="rId3"/>
    <p:sldId id="268" r:id="rId4"/>
    <p:sldId id="297" r:id="rId5"/>
    <p:sldId id="298" r:id="rId6"/>
    <p:sldId id="299" r:id="rId7"/>
    <p:sldId id="300" r:id="rId8"/>
    <p:sldId id="301" r:id="rId9"/>
    <p:sldId id="293" r:id="rId10"/>
    <p:sldId id="294" r:id="rId11"/>
    <p:sldId id="295" r:id="rId12"/>
    <p:sldId id="291" r:id="rId13"/>
    <p:sldId id="292" r:id="rId14"/>
    <p:sldId id="276" r:id="rId15"/>
    <p:sldId id="277" r:id="rId16"/>
    <p:sldId id="278" r:id="rId17"/>
    <p:sldId id="280" r:id="rId18"/>
    <p:sldId id="279" r:id="rId19"/>
    <p:sldId id="282" r:id="rId20"/>
    <p:sldId id="290" r:id="rId21"/>
    <p:sldId id="283" r:id="rId22"/>
    <p:sldId id="284" r:id="rId23"/>
    <p:sldId id="285" r:id="rId24"/>
    <p:sldId id="286" r:id="rId25"/>
  </p:sldIdLst>
  <p:sldSz cx="12192000" cy="6858000"/>
  <p:notesSz cx="6858000" cy="91440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55"/>
    <p:restoredTop sz="86430"/>
  </p:normalViewPr>
  <p:slideViewPr>
    <p:cSldViewPr snapToGrid="0">
      <p:cViewPr>
        <p:scale>
          <a:sx n="92" d="100"/>
          <a:sy n="92" d="100"/>
        </p:scale>
        <p:origin x="-512" y="-304"/>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3F31FF-DA85-A848-AD93-02A3B4D67687}" type="datetimeFigureOut">
              <a:rPr lang="en-SE" smtClean="0"/>
              <a:t>2024-03-14</a:t>
            </a:fld>
            <a:endParaRPr lang="en-SE"/>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3769AF-DDA5-2848-A2BB-98B04686DBB4}" type="slidenum">
              <a:rPr lang="en-SE" smtClean="0"/>
              <a:t>‹#›</a:t>
            </a:fld>
            <a:endParaRPr lang="en-SE"/>
          </a:p>
        </p:txBody>
      </p:sp>
    </p:spTree>
    <p:extLst>
      <p:ext uri="{BB962C8B-B14F-4D97-AF65-F5344CB8AC3E}">
        <p14:creationId xmlns:p14="http://schemas.microsoft.com/office/powerpoint/2010/main" val="38680665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713769AF-DDA5-2848-A2BB-98B04686DBB4}" type="slidenum">
              <a:rPr lang="en-SE" smtClean="0"/>
              <a:t>3</a:t>
            </a:fld>
            <a:endParaRPr lang="en-SE"/>
          </a:p>
        </p:txBody>
      </p:sp>
    </p:spTree>
    <p:extLst>
      <p:ext uri="{BB962C8B-B14F-4D97-AF65-F5344CB8AC3E}">
        <p14:creationId xmlns:p14="http://schemas.microsoft.com/office/powerpoint/2010/main" val="1822187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0EC2F-47DD-54D5-9674-3BE602E305A9}"/>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SE"/>
          </a:p>
        </p:txBody>
      </p:sp>
      <p:sp>
        <p:nvSpPr>
          <p:cNvPr id="3" name="Subtitle 2">
            <a:extLst>
              <a:ext uri="{FF2B5EF4-FFF2-40B4-BE49-F238E27FC236}">
                <a16:creationId xmlns:a16="http://schemas.microsoft.com/office/drawing/2014/main" id="{00EE5942-4813-A1DF-D2BB-A4A71D856A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SE"/>
          </a:p>
        </p:txBody>
      </p:sp>
      <p:sp>
        <p:nvSpPr>
          <p:cNvPr id="4" name="Date Placeholder 3">
            <a:extLst>
              <a:ext uri="{FF2B5EF4-FFF2-40B4-BE49-F238E27FC236}">
                <a16:creationId xmlns:a16="http://schemas.microsoft.com/office/drawing/2014/main" id="{782F06DE-0B9A-58A1-E706-98AF9CCD6594}"/>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1C78FC79-AA07-25F4-F6B6-DE1FD79ADC1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782CD528-C9BF-E201-9772-CD83D8B34481}"/>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1456449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F5530E-15F9-7532-14B5-247792D3F31B}"/>
              </a:ext>
            </a:extLst>
          </p:cNvPr>
          <p:cNvSpPr>
            <a:spLocks noGrp="1"/>
          </p:cNvSpPr>
          <p:nvPr>
            <p:ph type="title"/>
          </p:nvPr>
        </p:nvSpPr>
        <p:spPr/>
        <p:txBody>
          <a:bodyPr/>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AB7DC069-D347-3B97-7B90-1090E63D09C3}"/>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29EEF998-67C7-49D7-F526-C33D30259A9C}"/>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E0EE96BB-C254-4304-285C-4D9C47093541}"/>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C307B14-94F9-B107-324D-DDD081494F76}"/>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21140325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5CDC268-9E2B-C20A-FA0F-98F85BEA72CA}"/>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SE"/>
          </a:p>
        </p:txBody>
      </p:sp>
      <p:sp>
        <p:nvSpPr>
          <p:cNvPr id="3" name="Vertical Text Placeholder 2">
            <a:extLst>
              <a:ext uri="{FF2B5EF4-FFF2-40B4-BE49-F238E27FC236}">
                <a16:creationId xmlns:a16="http://schemas.microsoft.com/office/drawing/2014/main" id="{67D423B8-45E3-D99A-AC30-64D574AA184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CFA2179A-EEBA-1EED-AFFE-778F2C7AECAF}"/>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5BED2461-12BF-2051-1B43-A7CA46EBD6AC}"/>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1272D1F-7CF6-F6E2-9EE0-9FFEF5C02E6C}"/>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8898075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808A3D-4A2A-DDD8-354D-BACABDDF7140}"/>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34F6BB65-1955-7169-45B9-7AE86D00A47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4C87BD8E-E530-6502-F83F-BEE8A7FEEA9D}"/>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4A81CD46-B3B7-21E0-9335-80E2E978A9D4}"/>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591EFC8E-3736-D154-45DB-6DBE3F497479}"/>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41782831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58CA7-3541-035F-A99C-1AFDED0F49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SE"/>
          </a:p>
        </p:txBody>
      </p:sp>
      <p:sp>
        <p:nvSpPr>
          <p:cNvPr id="3" name="Text Placeholder 2">
            <a:extLst>
              <a:ext uri="{FF2B5EF4-FFF2-40B4-BE49-F238E27FC236}">
                <a16:creationId xmlns:a16="http://schemas.microsoft.com/office/drawing/2014/main" id="{24337A72-176D-C40E-205A-8AC21C63EDC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73E7B3-59AC-2A15-8BC6-B0DE3D946FA1}"/>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63909A51-4636-934B-10C2-D072E9F646F6}"/>
              </a:ext>
            </a:extLst>
          </p:cNvPr>
          <p:cNvSpPr>
            <a:spLocks noGrp="1"/>
          </p:cNvSpPr>
          <p:nvPr>
            <p:ph type="ftr" sz="quarter" idx="11"/>
          </p:nvPr>
        </p:nvSpPr>
        <p:spPr/>
        <p:txBody>
          <a:bodyPr/>
          <a:lstStyle/>
          <a:p>
            <a:endParaRPr lang="en-SE"/>
          </a:p>
        </p:txBody>
      </p:sp>
      <p:sp>
        <p:nvSpPr>
          <p:cNvPr id="6" name="Slide Number Placeholder 5">
            <a:extLst>
              <a:ext uri="{FF2B5EF4-FFF2-40B4-BE49-F238E27FC236}">
                <a16:creationId xmlns:a16="http://schemas.microsoft.com/office/drawing/2014/main" id="{951CEB74-2151-C974-DB79-49B18A065E17}"/>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33425498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D9E09-94A2-7E45-4E14-A96250E1255F}"/>
              </a:ext>
            </a:extLst>
          </p:cNvPr>
          <p:cNvSpPr>
            <a:spLocks noGrp="1"/>
          </p:cNvSpPr>
          <p:nvPr>
            <p:ph type="title"/>
          </p:nvPr>
        </p:nvSpPr>
        <p:spPr/>
        <p:txBody>
          <a:bodyPr/>
          <a:lstStyle/>
          <a:p>
            <a:r>
              <a:rPr lang="en-GB"/>
              <a:t>Click to edit Master title style</a:t>
            </a:r>
            <a:endParaRPr lang="en-SE"/>
          </a:p>
        </p:txBody>
      </p:sp>
      <p:sp>
        <p:nvSpPr>
          <p:cNvPr id="3" name="Content Placeholder 2">
            <a:extLst>
              <a:ext uri="{FF2B5EF4-FFF2-40B4-BE49-F238E27FC236}">
                <a16:creationId xmlns:a16="http://schemas.microsoft.com/office/drawing/2014/main" id="{E39F2F47-E03F-BEF3-8DA3-C0B0B7779F51}"/>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Content Placeholder 3">
            <a:extLst>
              <a:ext uri="{FF2B5EF4-FFF2-40B4-BE49-F238E27FC236}">
                <a16:creationId xmlns:a16="http://schemas.microsoft.com/office/drawing/2014/main" id="{8BBE9C5B-34F7-EA6F-8583-2AB47A50DCAB}"/>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Date Placeholder 4">
            <a:extLst>
              <a:ext uri="{FF2B5EF4-FFF2-40B4-BE49-F238E27FC236}">
                <a16:creationId xmlns:a16="http://schemas.microsoft.com/office/drawing/2014/main" id="{F211CD05-7AD8-22E9-1154-0F3A1B150034}"/>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6" name="Footer Placeholder 5">
            <a:extLst>
              <a:ext uri="{FF2B5EF4-FFF2-40B4-BE49-F238E27FC236}">
                <a16:creationId xmlns:a16="http://schemas.microsoft.com/office/drawing/2014/main" id="{78614DC8-B6D5-0F4E-51BE-17A823E36A1D}"/>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65DD49E-E6EA-8740-1C4F-27087D765500}"/>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12259382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2E45A-8CF8-AC95-BD69-CA1B35E5620E}"/>
              </a:ext>
            </a:extLst>
          </p:cNvPr>
          <p:cNvSpPr>
            <a:spLocks noGrp="1"/>
          </p:cNvSpPr>
          <p:nvPr>
            <p:ph type="title"/>
          </p:nvPr>
        </p:nvSpPr>
        <p:spPr>
          <a:xfrm>
            <a:off x="839788" y="365125"/>
            <a:ext cx="10515600" cy="1325563"/>
          </a:xfrm>
        </p:spPr>
        <p:txBody>
          <a:bodyPr/>
          <a:lstStyle/>
          <a:p>
            <a:r>
              <a:rPr lang="en-GB"/>
              <a:t>Click to edit Master title style</a:t>
            </a:r>
            <a:endParaRPr lang="en-SE"/>
          </a:p>
        </p:txBody>
      </p:sp>
      <p:sp>
        <p:nvSpPr>
          <p:cNvPr id="3" name="Text Placeholder 2">
            <a:extLst>
              <a:ext uri="{FF2B5EF4-FFF2-40B4-BE49-F238E27FC236}">
                <a16:creationId xmlns:a16="http://schemas.microsoft.com/office/drawing/2014/main" id="{7B7D8F27-F4D0-4C53-41D2-3C1BAD7D5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B1006D67-C067-594D-C9E4-45F9BB1F931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5" name="Text Placeholder 4">
            <a:extLst>
              <a:ext uri="{FF2B5EF4-FFF2-40B4-BE49-F238E27FC236}">
                <a16:creationId xmlns:a16="http://schemas.microsoft.com/office/drawing/2014/main" id="{962EC22E-950E-5125-50E8-480CD4A4A35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0A3A10DA-F0BB-6A54-0441-FBF7148EFFE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7" name="Date Placeholder 6">
            <a:extLst>
              <a:ext uri="{FF2B5EF4-FFF2-40B4-BE49-F238E27FC236}">
                <a16:creationId xmlns:a16="http://schemas.microsoft.com/office/drawing/2014/main" id="{0A6A1D9C-A681-FAE8-CB05-1E742E2619B7}"/>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8" name="Footer Placeholder 7">
            <a:extLst>
              <a:ext uri="{FF2B5EF4-FFF2-40B4-BE49-F238E27FC236}">
                <a16:creationId xmlns:a16="http://schemas.microsoft.com/office/drawing/2014/main" id="{BEB4C207-0C81-B736-AD35-2B35D386A8F8}"/>
              </a:ext>
            </a:extLst>
          </p:cNvPr>
          <p:cNvSpPr>
            <a:spLocks noGrp="1"/>
          </p:cNvSpPr>
          <p:nvPr>
            <p:ph type="ftr" sz="quarter" idx="11"/>
          </p:nvPr>
        </p:nvSpPr>
        <p:spPr/>
        <p:txBody>
          <a:bodyPr/>
          <a:lstStyle/>
          <a:p>
            <a:endParaRPr lang="en-SE"/>
          </a:p>
        </p:txBody>
      </p:sp>
      <p:sp>
        <p:nvSpPr>
          <p:cNvPr id="9" name="Slide Number Placeholder 8">
            <a:extLst>
              <a:ext uri="{FF2B5EF4-FFF2-40B4-BE49-F238E27FC236}">
                <a16:creationId xmlns:a16="http://schemas.microsoft.com/office/drawing/2014/main" id="{4191F746-43F9-2BB8-D015-ECC770469C5E}"/>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40334509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2D09A-242C-0C45-CFA5-30D8F8E37250}"/>
              </a:ext>
            </a:extLst>
          </p:cNvPr>
          <p:cNvSpPr>
            <a:spLocks noGrp="1"/>
          </p:cNvSpPr>
          <p:nvPr>
            <p:ph type="title"/>
          </p:nvPr>
        </p:nvSpPr>
        <p:spPr/>
        <p:txBody>
          <a:bodyPr/>
          <a:lstStyle/>
          <a:p>
            <a:r>
              <a:rPr lang="en-GB"/>
              <a:t>Click to edit Master title style</a:t>
            </a:r>
            <a:endParaRPr lang="en-SE"/>
          </a:p>
        </p:txBody>
      </p:sp>
      <p:sp>
        <p:nvSpPr>
          <p:cNvPr id="3" name="Date Placeholder 2">
            <a:extLst>
              <a:ext uri="{FF2B5EF4-FFF2-40B4-BE49-F238E27FC236}">
                <a16:creationId xmlns:a16="http://schemas.microsoft.com/office/drawing/2014/main" id="{AF60DDC7-90C7-A118-5EFB-7ECE08D20258}"/>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4" name="Footer Placeholder 3">
            <a:extLst>
              <a:ext uri="{FF2B5EF4-FFF2-40B4-BE49-F238E27FC236}">
                <a16:creationId xmlns:a16="http://schemas.microsoft.com/office/drawing/2014/main" id="{1B24F981-F944-2B53-E084-CFA265833170}"/>
              </a:ext>
            </a:extLst>
          </p:cNvPr>
          <p:cNvSpPr>
            <a:spLocks noGrp="1"/>
          </p:cNvSpPr>
          <p:nvPr>
            <p:ph type="ftr" sz="quarter" idx="11"/>
          </p:nvPr>
        </p:nvSpPr>
        <p:spPr/>
        <p:txBody>
          <a:bodyPr/>
          <a:lstStyle/>
          <a:p>
            <a:endParaRPr lang="en-SE"/>
          </a:p>
        </p:txBody>
      </p:sp>
      <p:sp>
        <p:nvSpPr>
          <p:cNvPr id="5" name="Slide Number Placeholder 4">
            <a:extLst>
              <a:ext uri="{FF2B5EF4-FFF2-40B4-BE49-F238E27FC236}">
                <a16:creationId xmlns:a16="http://schemas.microsoft.com/office/drawing/2014/main" id="{1EBB983B-97C9-0294-90F4-FB40C3E01C27}"/>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5920579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BF5D88-F27C-A8D8-4862-51C7936CBBC5}"/>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3" name="Footer Placeholder 2">
            <a:extLst>
              <a:ext uri="{FF2B5EF4-FFF2-40B4-BE49-F238E27FC236}">
                <a16:creationId xmlns:a16="http://schemas.microsoft.com/office/drawing/2014/main" id="{03B159DB-569D-5264-90A8-87A96CC31419}"/>
              </a:ext>
            </a:extLst>
          </p:cNvPr>
          <p:cNvSpPr>
            <a:spLocks noGrp="1"/>
          </p:cNvSpPr>
          <p:nvPr>
            <p:ph type="ftr" sz="quarter" idx="11"/>
          </p:nvPr>
        </p:nvSpPr>
        <p:spPr/>
        <p:txBody>
          <a:bodyPr/>
          <a:lstStyle/>
          <a:p>
            <a:endParaRPr lang="en-SE"/>
          </a:p>
        </p:txBody>
      </p:sp>
      <p:sp>
        <p:nvSpPr>
          <p:cNvPr id="4" name="Slide Number Placeholder 3">
            <a:extLst>
              <a:ext uri="{FF2B5EF4-FFF2-40B4-BE49-F238E27FC236}">
                <a16:creationId xmlns:a16="http://schemas.microsoft.com/office/drawing/2014/main" id="{53A3B2A7-F33C-C963-B7EC-42F9D8F8F4EF}"/>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3165713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DB1A4-8C45-79B7-F612-BE9F1993562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Content Placeholder 2">
            <a:extLst>
              <a:ext uri="{FF2B5EF4-FFF2-40B4-BE49-F238E27FC236}">
                <a16:creationId xmlns:a16="http://schemas.microsoft.com/office/drawing/2014/main" id="{ED7DCD77-78FC-53FC-2982-FB054CFE22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Text Placeholder 3">
            <a:extLst>
              <a:ext uri="{FF2B5EF4-FFF2-40B4-BE49-F238E27FC236}">
                <a16:creationId xmlns:a16="http://schemas.microsoft.com/office/drawing/2014/main" id="{EBD9B63C-DE9F-5464-21E6-0DC12ED7AC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336D92C-2A2F-3437-842E-C42B09D9F900}"/>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6" name="Footer Placeholder 5">
            <a:extLst>
              <a:ext uri="{FF2B5EF4-FFF2-40B4-BE49-F238E27FC236}">
                <a16:creationId xmlns:a16="http://schemas.microsoft.com/office/drawing/2014/main" id="{2398798F-4B6E-2892-F215-6166733AD723}"/>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AACCBB15-A712-B80F-EE39-25E3B67402ED}"/>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41129455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5CEA36-6449-1EBA-DCB6-BD1D08A3950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SE"/>
          </a:p>
        </p:txBody>
      </p:sp>
      <p:sp>
        <p:nvSpPr>
          <p:cNvPr id="3" name="Picture Placeholder 2">
            <a:extLst>
              <a:ext uri="{FF2B5EF4-FFF2-40B4-BE49-F238E27FC236}">
                <a16:creationId xmlns:a16="http://schemas.microsoft.com/office/drawing/2014/main" id="{AA92E717-5E77-7F54-3CBE-E0C6D0BF406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E"/>
          </a:p>
        </p:txBody>
      </p:sp>
      <p:sp>
        <p:nvSpPr>
          <p:cNvPr id="4" name="Text Placeholder 3">
            <a:extLst>
              <a:ext uri="{FF2B5EF4-FFF2-40B4-BE49-F238E27FC236}">
                <a16:creationId xmlns:a16="http://schemas.microsoft.com/office/drawing/2014/main" id="{75D3CF01-36D8-1C86-15B2-1E5F6124E3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A9708FC-6226-CDA4-BADF-0168040D1068}"/>
              </a:ext>
            </a:extLst>
          </p:cNvPr>
          <p:cNvSpPr>
            <a:spLocks noGrp="1"/>
          </p:cNvSpPr>
          <p:nvPr>
            <p:ph type="dt" sz="half" idx="10"/>
          </p:nvPr>
        </p:nvSpPr>
        <p:spPr/>
        <p:txBody>
          <a:bodyPr/>
          <a:lstStyle/>
          <a:p>
            <a:fld id="{C80CCDA1-D26F-1441-A549-670A88924F0B}" type="datetimeFigureOut">
              <a:rPr lang="en-SE" smtClean="0"/>
              <a:t>2024-03-14</a:t>
            </a:fld>
            <a:endParaRPr lang="en-SE"/>
          </a:p>
        </p:txBody>
      </p:sp>
      <p:sp>
        <p:nvSpPr>
          <p:cNvPr id="6" name="Footer Placeholder 5">
            <a:extLst>
              <a:ext uri="{FF2B5EF4-FFF2-40B4-BE49-F238E27FC236}">
                <a16:creationId xmlns:a16="http://schemas.microsoft.com/office/drawing/2014/main" id="{6AA640FE-718B-9FFD-6950-CA0F45505D31}"/>
              </a:ext>
            </a:extLst>
          </p:cNvPr>
          <p:cNvSpPr>
            <a:spLocks noGrp="1"/>
          </p:cNvSpPr>
          <p:nvPr>
            <p:ph type="ftr" sz="quarter" idx="11"/>
          </p:nvPr>
        </p:nvSpPr>
        <p:spPr/>
        <p:txBody>
          <a:bodyPr/>
          <a:lstStyle/>
          <a:p>
            <a:endParaRPr lang="en-SE"/>
          </a:p>
        </p:txBody>
      </p:sp>
      <p:sp>
        <p:nvSpPr>
          <p:cNvPr id="7" name="Slide Number Placeholder 6">
            <a:extLst>
              <a:ext uri="{FF2B5EF4-FFF2-40B4-BE49-F238E27FC236}">
                <a16:creationId xmlns:a16="http://schemas.microsoft.com/office/drawing/2014/main" id="{D978D617-73A3-FC87-C927-594A4A546F7B}"/>
              </a:ext>
            </a:extLst>
          </p:cNvPr>
          <p:cNvSpPr>
            <a:spLocks noGrp="1"/>
          </p:cNvSpPr>
          <p:nvPr>
            <p:ph type="sldNum" sz="quarter" idx="12"/>
          </p:nvPr>
        </p:nvSpPr>
        <p:spPr/>
        <p:txBody>
          <a:bodyPr/>
          <a:lstStyle/>
          <a:p>
            <a:fld id="{55F77798-F4BB-CC48-8768-1C1326562EF2}" type="slidenum">
              <a:rPr lang="en-SE" smtClean="0"/>
              <a:t>‹#›</a:t>
            </a:fld>
            <a:endParaRPr lang="en-SE"/>
          </a:p>
        </p:txBody>
      </p:sp>
    </p:spTree>
    <p:extLst>
      <p:ext uri="{BB962C8B-B14F-4D97-AF65-F5344CB8AC3E}">
        <p14:creationId xmlns:p14="http://schemas.microsoft.com/office/powerpoint/2010/main" val="24535870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C4A7804-A7BD-1B5E-FBDD-9889DE7958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SE"/>
          </a:p>
        </p:txBody>
      </p:sp>
      <p:sp>
        <p:nvSpPr>
          <p:cNvPr id="3" name="Text Placeholder 2">
            <a:extLst>
              <a:ext uri="{FF2B5EF4-FFF2-40B4-BE49-F238E27FC236}">
                <a16:creationId xmlns:a16="http://schemas.microsoft.com/office/drawing/2014/main" id="{D40C11E2-CDF9-45F9-798D-EAE95C41FC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SE"/>
          </a:p>
        </p:txBody>
      </p:sp>
      <p:sp>
        <p:nvSpPr>
          <p:cNvPr id="4" name="Date Placeholder 3">
            <a:extLst>
              <a:ext uri="{FF2B5EF4-FFF2-40B4-BE49-F238E27FC236}">
                <a16:creationId xmlns:a16="http://schemas.microsoft.com/office/drawing/2014/main" id="{751EEFE3-B205-2E47-1B61-EBCB57D3EC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80CCDA1-D26F-1441-A549-670A88924F0B}" type="datetimeFigureOut">
              <a:rPr lang="en-SE" smtClean="0"/>
              <a:t>2024-03-14</a:t>
            </a:fld>
            <a:endParaRPr lang="en-SE"/>
          </a:p>
        </p:txBody>
      </p:sp>
      <p:sp>
        <p:nvSpPr>
          <p:cNvPr id="5" name="Footer Placeholder 4">
            <a:extLst>
              <a:ext uri="{FF2B5EF4-FFF2-40B4-BE49-F238E27FC236}">
                <a16:creationId xmlns:a16="http://schemas.microsoft.com/office/drawing/2014/main" id="{FD188059-B03A-FD4A-616C-8772CAD4EF6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E"/>
          </a:p>
        </p:txBody>
      </p:sp>
      <p:sp>
        <p:nvSpPr>
          <p:cNvPr id="6" name="Slide Number Placeholder 5">
            <a:extLst>
              <a:ext uri="{FF2B5EF4-FFF2-40B4-BE49-F238E27FC236}">
                <a16:creationId xmlns:a16="http://schemas.microsoft.com/office/drawing/2014/main" id="{3648B30D-F1A7-FBC9-A96A-63FA491597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5F77798-F4BB-CC48-8768-1C1326562EF2}" type="slidenum">
              <a:rPr lang="en-SE" smtClean="0"/>
              <a:t>‹#›</a:t>
            </a:fld>
            <a:endParaRPr lang="en-SE"/>
          </a:p>
        </p:txBody>
      </p:sp>
    </p:spTree>
    <p:extLst>
      <p:ext uri="{BB962C8B-B14F-4D97-AF65-F5344CB8AC3E}">
        <p14:creationId xmlns:p14="http://schemas.microsoft.com/office/powerpoint/2010/main" val="5194247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8.svg"/><Relationship Id="rId2" Type="http://schemas.openxmlformats.org/officeDocument/2006/relationships/image" Target="../media/image24.jpe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jpeg"/></Relationships>
</file>

<file path=ppt/slides/_rels/slide1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01.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01.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0.png"/></Relationships>
</file>

<file path=ppt/slides/_rels/slide1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0.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0.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1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20.png"/><Relationship Id="rId3" Type="http://schemas.openxmlformats.org/officeDocument/2006/relationships/image" Target="../media/image10.png"/><Relationship Id="rId7" Type="http://schemas.openxmlformats.org/officeDocument/2006/relationships/image" Target="../media/image14.jpeg"/><Relationship Id="rId12" Type="http://schemas.openxmlformats.org/officeDocument/2006/relationships/image" Target="../media/image19.sv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jp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png"/><Relationship Id="rId9" Type="http://schemas.openxmlformats.org/officeDocument/2006/relationships/image" Target="../media/image16.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323F54-B136-638E-42A1-FA1180324FD1}"/>
              </a:ext>
            </a:extLst>
          </p:cNvPr>
          <p:cNvSpPr>
            <a:spLocks noGrp="1"/>
          </p:cNvSpPr>
          <p:nvPr>
            <p:ph type="ctrTitle"/>
          </p:nvPr>
        </p:nvSpPr>
        <p:spPr/>
        <p:txBody>
          <a:bodyPr/>
          <a:lstStyle/>
          <a:p>
            <a:r>
              <a:rPr lang="en-SE"/>
              <a:t>Lab-1</a:t>
            </a:r>
            <a:endParaRPr lang="en-SE" dirty="0"/>
          </a:p>
        </p:txBody>
      </p:sp>
      <p:sp>
        <p:nvSpPr>
          <p:cNvPr id="3" name="Subtitle 2">
            <a:extLst>
              <a:ext uri="{FF2B5EF4-FFF2-40B4-BE49-F238E27FC236}">
                <a16:creationId xmlns:a16="http://schemas.microsoft.com/office/drawing/2014/main" id="{C3B3CB5A-1FF8-B26E-15A8-0B87D892E3F9}"/>
              </a:ext>
            </a:extLst>
          </p:cNvPr>
          <p:cNvSpPr>
            <a:spLocks noGrp="1"/>
          </p:cNvSpPr>
          <p:nvPr>
            <p:ph type="subTitle" idx="1"/>
          </p:nvPr>
        </p:nvSpPr>
        <p:spPr/>
        <p:txBody>
          <a:bodyPr/>
          <a:lstStyle/>
          <a:p>
            <a:r>
              <a:rPr lang="en-SE" dirty="0"/>
              <a:t>Mainly AI</a:t>
            </a:r>
            <a:br>
              <a:rPr lang="en-SE" dirty="0"/>
            </a:br>
            <a:endParaRPr lang="en-SE" dirty="0"/>
          </a:p>
        </p:txBody>
      </p:sp>
    </p:spTree>
    <p:extLst>
      <p:ext uri="{BB962C8B-B14F-4D97-AF65-F5344CB8AC3E}">
        <p14:creationId xmlns:p14="http://schemas.microsoft.com/office/powerpoint/2010/main" val="313704971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9139-62CD-C5A3-21B6-666FB4A9D352}"/>
              </a:ext>
            </a:extLst>
          </p:cNvPr>
          <p:cNvSpPr>
            <a:spLocks noGrp="1"/>
          </p:cNvSpPr>
          <p:nvPr>
            <p:ph type="title"/>
          </p:nvPr>
        </p:nvSpPr>
        <p:spPr/>
        <p:txBody>
          <a:bodyPr/>
          <a:lstStyle/>
          <a:p>
            <a:r>
              <a:rPr lang="en-SE" b="1">
                <a:latin typeface="Tw Cen MT Condensed Extra Bold" panose="020B0602020104020603" pitchFamily="34" charset="77"/>
              </a:rPr>
              <a:t>Testing in Machine Learning</a:t>
            </a:r>
            <a:endParaRPr lang="en-SE" b="1" dirty="0">
              <a:latin typeface="Tw Cen MT Condensed Extra Bold" panose="020B0602020104020603" pitchFamily="34" charset="77"/>
            </a:endParaRPr>
          </a:p>
        </p:txBody>
      </p:sp>
      <p:pic>
        <p:nvPicPr>
          <p:cNvPr id="10" name="Content Placeholder 9" descr="A cartoon of a person in an orange outfit&#10;&#10;Description automatically generated">
            <a:extLst>
              <a:ext uri="{FF2B5EF4-FFF2-40B4-BE49-F238E27FC236}">
                <a16:creationId xmlns:a16="http://schemas.microsoft.com/office/drawing/2014/main" id="{7A5EDF39-9798-40D8-28D8-50067F3AEEEA}"/>
              </a:ext>
            </a:extLst>
          </p:cNvPr>
          <p:cNvPicPr>
            <a:picLocks noGrp="1" noChangeAspect="1"/>
          </p:cNvPicPr>
          <p:nvPr>
            <p:ph idx="1"/>
          </p:nvPr>
        </p:nvPicPr>
        <p:blipFill>
          <a:blip r:embed="rId2"/>
          <a:stretch>
            <a:fillRect/>
          </a:stretch>
        </p:blipFill>
        <p:spPr>
          <a:xfrm>
            <a:off x="658090" y="1670756"/>
            <a:ext cx="1711038" cy="3650673"/>
          </a:xfrm>
        </p:spPr>
      </p:pic>
      <p:sp>
        <p:nvSpPr>
          <p:cNvPr id="20" name="TextBox 19">
            <a:extLst>
              <a:ext uri="{FF2B5EF4-FFF2-40B4-BE49-F238E27FC236}">
                <a16:creationId xmlns:a16="http://schemas.microsoft.com/office/drawing/2014/main" id="{6D18DAC9-B9EC-277F-3244-F49F9FBA1B6F}"/>
              </a:ext>
            </a:extLst>
          </p:cNvPr>
          <p:cNvSpPr txBox="1"/>
          <p:nvPr/>
        </p:nvSpPr>
        <p:spPr>
          <a:xfrm>
            <a:off x="1099873" y="5513943"/>
            <a:ext cx="1135247" cy="369332"/>
          </a:xfrm>
          <a:prstGeom prst="rect">
            <a:avLst/>
          </a:prstGeom>
          <a:noFill/>
        </p:spPr>
        <p:txBody>
          <a:bodyPr wrap="none" rtlCol="0">
            <a:spAutoFit/>
          </a:bodyPr>
          <a:lstStyle/>
          <a:p>
            <a:r>
              <a:rPr lang="en-SE" b="1" dirty="0">
                <a:latin typeface="Tw Cen MT Condensed" panose="020B0606020104020203" pitchFamily="34" charset="77"/>
              </a:rPr>
              <a:t>Basic Model</a:t>
            </a:r>
          </a:p>
        </p:txBody>
      </p:sp>
      <p:pic>
        <p:nvPicPr>
          <p:cNvPr id="2050" name="Picture 2" descr="What Dragon Ball Super: Super Hero Says About Goku and Vegeta's Rivalry">
            <a:extLst>
              <a:ext uri="{FF2B5EF4-FFF2-40B4-BE49-F238E27FC236}">
                <a16:creationId xmlns:a16="http://schemas.microsoft.com/office/drawing/2014/main" id="{3DF3D429-A1E8-B969-CBA9-C8FA13CD5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2074" y="1670755"/>
            <a:ext cx="3276600" cy="365067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G Goku vs Vegeta, by me! : r/dbz">
            <a:extLst>
              <a:ext uri="{FF2B5EF4-FFF2-40B4-BE49-F238E27FC236}">
                <a16:creationId xmlns:a16="http://schemas.microsoft.com/office/drawing/2014/main" id="{D5861B75-7331-69FD-1C66-931D8207DF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1519" y="1690688"/>
            <a:ext cx="3990108" cy="17383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10 Anime Heroes Who Would Crush Goku in a Fight">
            <a:extLst>
              <a:ext uri="{FF2B5EF4-FFF2-40B4-BE49-F238E27FC236}">
                <a16:creationId xmlns:a16="http://schemas.microsoft.com/office/drawing/2014/main" id="{4E90146F-49C7-C86A-3672-F17B93E73C9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518" y="4144962"/>
            <a:ext cx="3990109" cy="173831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5108F7-2804-32AD-4F8F-FFFA12277D01}"/>
              </a:ext>
            </a:extLst>
          </p:cNvPr>
          <p:cNvSpPr txBox="1"/>
          <p:nvPr/>
        </p:nvSpPr>
        <p:spPr>
          <a:xfrm>
            <a:off x="4258710" y="5513943"/>
            <a:ext cx="1837290" cy="646331"/>
          </a:xfrm>
          <a:prstGeom prst="rect">
            <a:avLst/>
          </a:prstGeom>
          <a:noFill/>
        </p:spPr>
        <p:txBody>
          <a:bodyPr wrap="square" rtlCol="0">
            <a:spAutoFit/>
          </a:bodyPr>
          <a:lstStyle/>
          <a:p>
            <a:r>
              <a:rPr lang="en-SE" b="1" dirty="0">
                <a:latin typeface="Tw Cen MT Condensed" panose="020B0606020104020203" pitchFamily="34" charset="77"/>
              </a:rPr>
              <a:t>Basic Model facing an unseen Data</a:t>
            </a:r>
          </a:p>
        </p:txBody>
      </p:sp>
      <p:sp>
        <p:nvSpPr>
          <p:cNvPr id="4" name="TextBox 3">
            <a:extLst>
              <a:ext uri="{FF2B5EF4-FFF2-40B4-BE49-F238E27FC236}">
                <a16:creationId xmlns:a16="http://schemas.microsoft.com/office/drawing/2014/main" id="{FA139AE6-6A9A-5D12-B5FB-C797A893CF1A}"/>
              </a:ext>
            </a:extLst>
          </p:cNvPr>
          <p:cNvSpPr txBox="1"/>
          <p:nvPr/>
        </p:nvSpPr>
        <p:spPr>
          <a:xfrm>
            <a:off x="6951517" y="5952906"/>
            <a:ext cx="3990107" cy="369332"/>
          </a:xfrm>
          <a:prstGeom prst="rect">
            <a:avLst/>
          </a:prstGeom>
          <a:noFill/>
        </p:spPr>
        <p:txBody>
          <a:bodyPr wrap="square" rtlCol="0">
            <a:spAutoFit/>
          </a:bodyPr>
          <a:lstStyle/>
          <a:p>
            <a:r>
              <a:rPr lang="en-SE" b="1" dirty="0">
                <a:latin typeface="Tw Cen MT Condensed" panose="020B0606020104020203" pitchFamily="34" charset="77"/>
              </a:rPr>
              <a:t>Basic Model failing on unseen Data</a:t>
            </a:r>
          </a:p>
        </p:txBody>
      </p:sp>
      <p:sp>
        <p:nvSpPr>
          <p:cNvPr id="5" name="TextBox 4">
            <a:extLst>
              <a:ext uri="{FF2B5EF4-FFF2-40B4-BE49-F238E27FC236}">
                <a16:creationId xmlns:a16="http://schemas.microsoft.com/office/drawing/2014/main" id="{E21CB3DE-0AE1-B1AB-43DC-B5AEF3F2B17F}"/>
              </a:ext>
            </a:extLst>
          </p:cNvPr>
          <p:cNvSpPr txBox="1"/>
          <p:nvPr/>
        </p:nvSpPr>
        <p:spPr>
          <a:xfrm>
            <a:off x="6951518" y="3498631"/>
            <a:ext cx="3990108" cy="369332"/>
          </a:xfrm>
          <a:prstGeom prst="rect">
            <a:avLst/>
          </a:prstGeom>
          <a:noFill/>
        </p:spPr>
        <p:txBody>
          <a:bodyPr wrap="square" rtlCol="0">
            <a:spAutoFit/>
          </a:bodyPr>
          <a:lstStyle/>
          <a:p>
            <a:r>
              <a:rPr lang="en-SE" b="1" dirty="0">
                <a:latin typeface="Tw Cen MT Condensed" panose="020B0606020104020203" pitchFamily="34" charset="77"/>
              </a:rPr>
              <a:t>Basic Model generalizing on unseen Data</a:t>
            </a:r>
          </a:p>
        </p:txBody>
      </p:sp>
    </p:spTree>
    <p:extLst>
      <p:ext uri="{BB962C8B-B14F-4D97-AF65-F5344CB8AC3E}">
        <p14:creationId xmlns:p14="http://schemas.microsoft.com/office/powerpoint/2010/main" val="646695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9139-62CD-C5A3-21B6-666FB4A9D352}"/>
              </a:ext>
            </a:extLst>
          </p:cNvPr>
          <p:cNvSpPr>
            <a:spLocks noGrp="1"/>
          </p:cNvSpPr>
          <p:nvPr>
            <p:ph type="title"/>
          </p:nvPr>
        </p:nvSpPr>
        <p:spPr/>
        <p:txBody>
          <a:bodyPr/>
          <a:lstStyle/>
          <a:p>
            <a:r>
              <a:rPr lang="en-SE" b="1">
                <a:latin typeface="Tw Cen MT Condensed Extra Bold" panose="020B0602020104020603" pitchFamily="34" charset="77"/>
              </a:rPr>
              <a:t>Testing in Machine Learning</a:t>
            </a:r>
            <a:endParaRPr lang="en-SE" b="1" dirty="0">
              <a:latin typeface="Tw Cen MT Condensed Extra Bold" panose="020B0602020104020603" pitchFamily="34" charset="77"/>
            </a:endParaRPr>
          </a:p>
        </p:txBody>
      </p:sp>
      <p:sp>
        <p:nvSpPr>
          <p:cNvPr id="20" name="TextBox 19">
            <a:extLst>
              <a:ext uri="{FF2B5EF4-FFF2-40B4-BE49-F238E27FC236}">
                <a16:creationId xmlns:a16="http://schemas.microsoft.com/office/drawing/2014/main" id="{6D18DAC9-B9EC-277F-3244-F49F9FBA1B6F}"/>
              </a:ext>
            </a:extLst>
          </p:cNvPr>
          <p:cNvSpPr txBox="1"/>
          <p:nvPr/>
        </p:nvSpPr>
        <p:spPr>
          <a:xfrm>
            <a:off x="1099873" y="5381227"/>
            <a:ext cx="1476302" cy="369332"/>
          </a:xfrm>
          <a:prstGeom prst="rect">
            <a:avLst/>
          </a:prstGeom>
          <a:noFill/>
        </p:spPr>
        <p:txBody>
          <a:bodyPr wrap="none" rtlCol="0">
            <a:spAutoFit/>
          </a:bodyPr>
          <a:lstStyle/>
          <a:p>
            <a:r>
              <a:rPr lang="en-SE" b="1" dirty="0">
                <a:latin typeface="Tw Cen MT Condensed" panose="020B0606020104020203" pitchFamily="34" charset="77"/>
              </a:rPr>
              <a:t>Improved Model</a:t>
            </a:r>
          </a:p>
        </p:txBody>
      </p:sp>
      <p:pic>
        <p:nvPicPr>
          <p:cNvPr id="2054" name="Picture 6" descr="10 Anime Heroes Who Would Crush Goku in a Fight">
            <a:extLst>
              <a:ext uri="{FF2B5EF4-FFF2-40B4-BE49-F238E27FC236}">
                <a16:creationId xmlns:a16="http://schemas.microsoft.com/office/drawing/2014/main" id="{4E90146F-49C7-C86A-3672-F17B93E73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51518" y="4492137"/>
            <a:ext cx="3990109" cy="17383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cartoon of a person with yellow hair&#10;&#10;Description automatically generated">
            <a:extLst>
              <a:ext uri="{FF2B5EF4-FFF2-40B4-BE49-F238E27FC236}">
                <a16:creationId xmlns:a16="http://schemas.microsoft.com/office/drawing/2014/main" id="{3B7BEE40-208D-F259-687E-B69164E44B10}"/>
              </a:ext>
            </a:extLst>
          </p:cNvPr>
          <p:cNvPicPr>
            <a:picLocks noChangeAspect="1"/>
          </p:cNvPicPr>
          <p:nvPr/>
        </p:nvPicPr>
        <p:blipFill>
          <a:blip r:embed="rId3"/>
          <a:stretch>
            <a:fillRect/>
          </a:stretch>
        </p:blipFill>
        <p:spPr>
          <a:xfrm>
            <a:off x="838200" y="1710621"/>
            <a:ext cx="1711038" cy="3650673"/>
          </a:xfrm>
          <a:prstGeom prst="rect">
            <a:avLst/>
          </a:prstGeom>
        </p:spPr>
      </p:pic>
      <p:pic>
        <p:nvPicPr>
          <p:cNvPr id="3074" name="Picture 2" descr="Why Dragon Ball's Goku vs. Frieza Battle Was So Long">
            <a:extLst>
              <a:ext uri="{FF2B5EF4-FFF2-40B4-BE49-F238E27FC236}">
                <a16:creationId xmlns:a16="http://schemas.microsoft.com/office/drawing/2014/main" id="{0ED810D9-1CC6-BBB7-8DDB-18532EBC49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324" y="1710621"/>
            <a:ext cx="3990108" cy="3650673"/>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Goku kills Frieza&quot; Sticker by Chermax | Redbubble">
            <a:extLst>
              <a:ext uri="{FF2B5EF4-FFF2-40B4-BE49-F238E27FC236}">
                <a16:creationId xmlns:a16="http://schemas.microsoft.com/office/drawing/2014/main" id="{014EF4E6-52CB-766C-FB79-9F8CE1A2F8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1519" y="1460532"/>
            <a:ext cx="3990108" cy="251736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0A0B7B-CD22-EEE4-4092-D73BEF8067C4}"/>
              </a:ext>
            </a:extLst>
          </p:cNvPr>
          <p:cNvSpPr txBox="1"/>
          <p:nvPr/>
        </p:nvSpPr>
        <p:spPr>
          <a:xfrm>
            <a:off x="3321175" y="5353352"/>
            <a:ext cx="2885342" cy="646331"/>
          </a:xfrm>
          <a:prstGeom prst="rect">
            <a:avLst/>
          </a:prstGeom>
          <a:noFill/>
        </p:spPr>
        <p:txBody>
          <a:bodyPr wrap="none" rtlCol="0">
            <a:spAutoFit/>
          </a:bodyPr>
          <a:lstStyle/>
          <a:p>
            <a:r>
              <a:rPr lang="en-SE" b="1" dirty="0">
                <a:latin typeface="Tw Cen MT Condensed" panose="020B0606020104020203" pitchFamily="34" charset="77"/>
              </a:rPr>
              <a:t>Improved Model facing an unseen</a:t>
            </a:r>
          </a:p>
          <a:p>
            <a:r>
              <a:rPr lang="en-SE" b="1" dirty="0">
                <a:latin typeface="Tw Cen MT Condensed" panose="020B0606020104020203" pitchFamily="34" charset="77"/>
              </a:rPr>
              <a:t>data</a:t>
            </a:r>
          </a:p>
        </p:txBody>
      </p:sp>
      <p:sp>
        <p:nvSpPr>
          <p:cNvPr id="5" name="TextBox 4">
            <a:extLst>
              <a:ext uri="{FF2B5EF4-FFF2-40B4-BE49-F238E27FC236}">
                <a16:creationId xmlns:a16="http://schemas.microsoft.com/office/drawing/2014/main" id="{3881810E-A3F8-83F4-2334-52E79B959F59}"/>
              </a:ext>
            </a:extLst>
          </p:cNvPr>
          <p:cNvSpPr txBox="1"/>
          <p:nvPr/>
        </p:nvSpPr>
        <p:spPr>
          <a:xfrm>
            <a:off x="6951517" y="3831785"/>
            <a:ext cx="3990107" cy="646331"/>
          </a:xfrm>
          <a:prstGeom prst="rect">
            <a:avLst/>
          </a:prstGeom>
          <a:noFill/>
        </p:spPr>
        <p:txBody>
          <a:bodyPr wrap="square" rtlCol="0">
            <a:spAutoFit/>
          </a:bodyPr>
          <a:lstStyle/>
          <a:p>
            <a:r>
              <a:rPr lang="en-SE" b="1" dirty="0">
                <a:latin typeface="Tw Cen MT Condensed" panose="020B0606020104020203" pitchFamily="34" charset="77"/>
              </a:rPr>
              <a:t>Improved Model generalizing well on unseen data</a:t>
            </a:r>
          </a:p>
        </p:txBody>
      </p:sp>
      <p:sp>
        <p:nvSpPr>
          <p:cNvPr id="6" name="TextBox 5">
            <a:extLst>
              <a:ext uri="{FF2B5EF4-FFF2-40B4-BE49-F238E27FC236}">
                <a16:creationId xmlns:a16="http://schemas.microsoft.com/office/drawing/2014/main" id="{318473B7-FCD9-20FC-FFD0-D17726B759AB}"/>
              </a:ext>
            </a:extLst>
          </p:cNvPr>
          <p:cNvSpPr txBox="1"/>
          <p:nvPr/>
        </p:nvSpPr>
        <p:spPr>
          <a:xfrm>
            <a:off x="6951517" y="6242476"/>
            <a:ext cx="3990107" cy="369332"/>
          </a:xfrm>
          <a:prstGeom prst="rect">
            <a:avLst/>
          </a:prstGeom>
          <a:noFill/>
        </p:spPr>
        <p:txBody>
          <a:bodyPr wrap="square" rtlCol="0">
            <a:spAutoFit/>
          </a:bodyPr>
          <a:lstStyle/>
          <a:p>
            <a:r>
              <a:rPr lang="en-SE" b="1" dirty="0">
                <a:latin typeface="Tw Cen MT Condensed" panose="020B0606020104020203" pitchFamily="34" charset="77"/>
              </a:rPr>
              <a:t>Improved Model failing on unseen data</a:t>
            </a:r>
          </a:p>
        </p:txBody>
      </p:sp>
      <p:sp>
        <p:nvSpPr>
          <p:cNvPr id="7" name="TextBox 6">
            <a:extLst>
              <a:ext uri="{FF2B5EF4-FFF2-40B4-BE49-F238E27FC236}">
                <a16:creationId xmlns:a16="http://schemas.microsoft.com/office/drawing/2014/main" id="{2C38894E-7D1A-83C8-BF19-77DFAFFEBA6E}"/>
              </a:ext>
            </a:extLst>
          </p:cNvPr>
          <p:cNvSpPr txBox="1"/>
          <p:nvPr/>
        </p:nvSpPr>
        <p:spPr>
          <a:xfrm>
            <a:off x="3307707" y="6095834"/>
            <a:ext cx="2563843" cy="369332"/>
          </a:xfrm>
          <a:prstGeom prst="rect">
            <a:avLst/>
          </a:prstGeom>
          <a:noFill/>
        </p:spPr>
        <p:txBody>
          <a:bodyPr wrap="none" rtlCol="0">
            <a:spAutoFit/>
          </a:bodyPr>
          <a:lstStyle/>
          <a:p>
            <a:r>
              <a:rPr lang="en-SE" b="1" dirty="0">
                <a:solidFill>
                  <a:srgbClr val="00B0F0"/>
                </a:solidFill>
                <a:latin typeface="Tw Cen MT Condensed" panose="020B0606020104020203" pitchFamily="34" charset="77"/>
              </a:rPr>
              <a:t>Goku already fought Vegeta! </a:t>
            </a:r>
          </a:p>
        </p:txBody>
      </p:sp>
      <p:pic>
        <p:nvPicPr>
          <p:cNvPr id="11" name="Graphic 10" descr="Lightbulb with solid fill">
            <a:extLst>
              <a:ext uri="{FF2B5EF4-FFF2-40B4-BE49-F238E27FC236}">
                <a16:creationId xmlns:a16="http://schemas.microsoft.com/office/drawing/2014/main" id="{9BBF3D77-3C32-AD37-2FF6-79950848C0D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657156" y="6043870"/>
            <a:ext cx="650551" cy="473259"/>
          </a:xfrm>
          <a:prstGeom prst="rect">
            <a:avLst/>
          </a:prstGeom>
        </p:spPr>
      </p:pic>
    </p:spTree>
    <p:extLst>
      <p:ext uri="{BB962C8B-B14F-4D97-AF65-F5344CB8AC3E}">
        <p14:creationId xmlns:p14="http://schemas.microsoft.com/office/powerpoint/2010/main" val="67916252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BDD5-1673-4F24-1D5D-D468D3A148EC}"/>
              </a:ext>
            </a:extLst>
          </p:cNvPr>
          <p:cNvSpPr>
            <a:spLocks noGrp="1"/>
          </p:cNvSpPr>
          <p:nvPr>
            <p:ph type="title"/>
          </p:nvPr>
        </p:nvSpPr>
        <p:spPr/>
        <p:txBody>
          <a:bodyPr/>
          <a:lstStyle/>
          <a:p>
            <a:r>
              <a:rPr lang="en-SE" sz="5400" dirty="0">
                <a:latin typeface="Tw Cen MT Condensed" panose="020B0606020104020203" pitchFamily="34" charset="77"/>
              </a:rPr>
              <a:t>Supervised</a:t>
            </a:r>
            <a:r>
              <a:rPr lang="en-SE" dirty="0"/>
              <a:t> </a:t>
            </a:r>
            <a:r>
              <a:rPr lang="en-SE" sz="5400" dirty="0">
                <a:latin typeface="Tw Cen MT Condensed" panose="020B0606020104020203" pitchFamily="34" charset="77"/>
              </a:rPr>
              <a:t>Learning</a:t>
            </a:r>
          </a:p>
        </p:txBody>
      </p:sp>
      <p:sp>
        <p:nvSpPr>
          <p:cNvPr id="3" name="Content Placeholder 2">
            <a:extLst>
              <a:ext uri="{FF2B5EF4-FFF2-40B4-BE49-F238E27FC236}">
                <a16:creationId xmlns:a16="http://schemas.microsoft.com/office/drawing/2014/main" id="{2A1C0270-D980-4F2E-46A7-2F61B7371DF0}"/>
              </a:ext>
            </a:extLst>
          </p:cNvPr>
          <p:cNvSpPr>
            <a:spLocks noGrp="1"/>
          </p:cNvSpPr>
          <p:nvPr>
            <p:ph idx="1"/>
          </p:nvPr>
        </p:nvSpPr>
        <p:spPr>
          <a:xfrm>
            <a:off x="838200" y="1472338"/>
            <a:ext cx="10515600" cy="5385661"/>
          </a:xfrm>
        </p:spPr>
        <p:txBody>
          <a:bodyPr/>
          <a:lstStyle/>
          <a:p>
            <a:pPr marL="0" indent="0">
              <a:buNone/>
            </a:pPr>
            <a:r>
              <a:rPr lang="en-SE" b="1" dirty="0"/>
              <a:t>Regression</a:t>
            </a:r>
          </a:p>
          <a:p>
            <a:pPr marL="0" indent="0">
              <a:buNone/>
            </a:pPr>
            <a:endParaRPr lang="en-SE" dirty="0"/>
          </a:p>
        </p:txBody>
      </p:sp>
      <p:sp>
        <p:nvSpPr>
          <p:cNvPr id="4" name="TextBox 3">
            <a:extLst>
              <a:ext uri="{FF2B5EF4-FFF2-40B4-BE49-F238E27FC236}">
                <a16:creationId xmlns:a16="http://schemas.microsoft.com/office/drawing/2014/main" id="{6182DCB4-DFB2-8CE4-6FD6-A58D1748F77C}"/>
              </a:ext>
            </a:extLst>
          </p:cNvPr>
          <p:cNvSpPr txBox="1"/>
          <p:nvPr/>
        </p:nvSpPr>
        <p:spPr>
          <a:xfrm>
            <a:off x="838200" y="2102643"/>
            <a:ext cx="1778000" cy="369332"/>
          </a:xfrm>
          <a:prstGeom prst="rect">
            <a:avLst/>
          </a:prstGeom>
          <a:noFill/>
        </p:spPr>
        <p:txBody>
          <a:bodyPr wrap="square" rtlCol="0">
            <a:spAutoFit/>
          </a:bodyPr>
          <a:lstStyle/>
          <a:p>
            <a:r>
              <a:rPr lang="en-SE" dirty="0"/>
              <a:t>Real W</a:t>
            </a:r>
            <a:r>
              <a:rPr lang="en-GB" dirty="0"/>
              <a:t>o</a:t>
            </a:r>
            <a:r>
              <a:rPr lang="en-SE" dirty="0"/>
              <a:t>rld input</a:t>
            </a:r>
          </a:p>
        </p:txBody>
      </p:sp>
      <p:sp>
        <p:nvSpPr>
          <p:cNvPr id="5" name="TextBox 4">
            <a:extLst>
              <a:ext uri="{FF2B5EF4-FFF2-40B4-BE49-F238E27FC236}">
                <a16:creationId xmlns:a16="http://schemas.microsoft.com/office/drawing/2014/main" id="{C3659A05-EDF7-D42F-6B08-32AC55C9FA81}"/>
              </a:ext>
            </a:extLst>
          </p:cNvPr>
          <p:cNvSpPr txBox="1"/>
          <p:nvPr/>
        </p:nvSpPr>
        <p:spPr>
          <a:xfrm>
            <a:off x="3327400" y="2102643"/>
            <a:ext cx="1778000" cy="369332"/>
          </a:xfrm>
          <a:prstGeom prst="rect">
            <a:avLst/>
          </a:prstGeom>
          <a:noFill/>
        </p:spPr>
        <p:txBody>
          <a:bodyPr wrap="square" rtlCol="0">
            <a:spAutoFit/>
          </a:bodyPr>
          <a:lstStyle/>
          <a:p>
            <a:r>
              <a:rPr lang="sv-SE" dirty="0" err="1"/>
              <a:t>Model</a:t>
            </a:r>
            <a:r>
              <a:rPr lang="sv-SE" dirty="0"/>
              <a:t> input</a:t>
            </a:r>
            <a:endParaRPr lang="en-SE" dirty="0"/>
          </a:p>
        </p:txBody>
      </p:sp>
      <p:sp>
        <p:nvSpPr>
          <p:cNvPr id="6" name="TextBox 5">
            <a:extLst>
              <a:ext uri="{FF2B5EF4-FFF2-40B4-BE49-F238E27FC236}">
                <a16:creationId xmlns:a16="http://schemas.microsoft.com/office/drawing/2014/main" id="{56FF6810-5AF1-B68C-7E6F-4DEA73F80DAA}"/>
              </a:ext>
            </a:extLst>
          </p:cNvPr>
          <p:cNvSpPr txBox="1"/>
          <p:nvPr/>
        </p:nvSpPr>
        <p:spPr>
          <a:xfrm>
            <a:off x="5676900" y="2102643"/>
            <a:ext cx="812800" cy="369332"/>
          </a:xfrm>
          <a:prstGeom prst="rect">
            <a:avLst/>
          </a:prstGeom>
          <a:noFill/>
        </p:spPr>
        <p:txBody>
          <a:bodyPr wrap="square" rtlCol="0">
            <a:spAutoFit/>
          </a:bodyPr>
          <a:lstStyle/>
          <a:p>
            <a:r>
              <a:rPr lang="sv-SE" dirty="0" err="1"/>
              <a:t>Model</a:t>
            </a:r>
            <a:endParaRPr lang="en-SE" dirty="0"/>
          </a:p>
        </p:txBody>
      </p:sp>
      <p:sp>
        <p:nvSpPr>
          <p:cNvPr id="7" name="TextBox 6">
            <a:extLst>
              <a:ext uri="{FF2B5EF4-FFF2-40B4-BE49-F238E27FC236}">
                <a16:creationId xmlns:a16="http://schemas.microsoft.com/office/drawing/2014/main" id="{4C51F5C8-5BDE-FEF8-C25D-23423EA5A9F3}"/>
              </a:ext>
            </a:extLst>
          </p:cNvPr>
          <p:cNvSpPr txBox="1"/>
          <p:nvPr/>
        </p:nvSpPr>
        <p:spPr>
          <a:xfrm>
            <a:off x="7327900" y="2102643"/>
            <a:ext cx="1778000" cy="369332"/>
          </a:xfrm>
          <a:prstGeom prst="rect">
            <a:avLst/>
          </a:prstGeom>
          <a:noFill/>
        </p:spPr>
        <p:txBody>
          <a:bodyPr wrap="square" rtlCol="0">
            <a:spAutoFit/>
          </a:bodyPr>
          <a:lstStyle/>
          <a:p>
            <a:r>
              <a:rPr lang="sv-SE" dirty="0" err="1"/>
              <a:t>Model</a:t>
            </a:r>
            <a:r>
              <a:rPr lang="sv-SE" dirty="0"/>
              <a:t> Output</a:t>
            </a:r>
            <a:endParaRPr lang="en-SE" dirty="0"/>
          </a:p>
        </p:txBody>
      </p:sp>
      <p:sp>
        <p:nvSpPr>
          <p:cNvPr id="8" name="TextBox 7">
            <a:extLst>
              <a:ext uri="{FF2B5EF4-FFF2-40B4-BE49-F238E27FC236}">
                <a16:creationId xmlns:a16="http://schemas.microsoft.com/office/drawing/2014/main" id="{4259D244-84E0-5642-CA39-90B5151AFC86}"/>
              </a:ext>
            </a:extLst>
          </p:cNvPr>
          <p:cNvSpPr txBox="1"/>
          <p:nvPr/>
        </p:nvSpPr>
        <p:spPr>
          <a:xfrm>
            <a:off x="9493250" y="2102643"/>
            <a:ext cx="2311400" cy="369332"/>
          </a:xfrm>
          <a:prstGeom prst="rect">
            <a:avLst/>
          </a:prstGeom>
          <a:noFill/>
        </p:spPr>
        <p:txBody>
          <a:bodyPr wrap="square" rtlCol="0">
            <a:spAutoFit/>
          </a:bodyPr>
          <a:lstStyle/>
          <a:p>
            <a:r>
              <a:rPr lang="sv-SE" dirty="0"/>
              <a:t>Real World Output</a:t>
            </a:r>
            <a:endParaRPr lang="en-SE" dirty="0"/>
          </a:p>
        </p:txBody>
      </p:sp>
      <p:sp>
        <p:nvSpPr>
          <p:cNvPr id="9" name="TextBox 8">
            <a:extLst>
              <a:ext uri="{FF2B5EF4-FFF2-40B4-BE49-F238E27FC236}">
                <a16:creationId xmlns:a16="http://schemas.microsoft.com/office/drawing/2014/main" id="{156B8C14-BA1A-76D4-E061-312F6FC957DB}"/>
              </a:ext>
            </a:extLst>
          </p:cNvPr>
          <p:cNvSpPr txBox="1"/>
          <p:nvPr/>
        </p:nvSpPr>
        <p:spPr>
          <a:xfrm>
            <a:off x="838200" y="2712242"/>
            <a:ext cx="1800000" cy="1477328"/>
          </a:xfrm>
          <a:prstGeom prst="rect">
            <a:avLst/>
          </a:prstGeom>
          <a:noFill/>
          <a:ln>
            <a:solidFill>
              <a:schemeClr val="tx1"/>
            </a:solidFill>
          </a:ln>
        </p:spPr>
        <p:txBody>
          <a:bodyPr wrap="square" rtlCol="0">
            <a:spAutoFit/>
          </a:bodyPr>
          <a:lstStyle/>
          <a:p>
            <a:r>
              <a:rPr lang="sv-SE" i="1" dirty="0"/>
              <a:t>5000 sq. </a:t>
            </a:r>
            <a:r>
              <a:rPr lang="sv-SE" i="1" dirty="0" err="1"/>
              <a:t>Ft</a:t>
            </a:r>
            <a:r>
              <a:rPr lang="sv-SE" i="1" dirty="0"/>
              <a:t>,</a:t>
            </a:r>
          </a:p>
          <a:p>
            <a:r>
              <a:rPr lang="sv-SE" i="1" dirty="0"/>
              <a:t>3 </a:t>
            </a:r>
            <a:r>
              <a:rPr lang="sv-SE" i="1" dirty="0" err="1"/>
              <a:t>bedrooms</a:t>
            </a:r>
            <a:r>
              <a:rPr lang="en-SE" i="1" dirty="0"/>
              <a:t>,</a:t>
            </a:r>
          </a:p>
          <a:p>
            <a:r>
              <a:rPr lang="en-GB" i="1" dirty="0"/>
              <a:t>P</a:t>
            </a:r>
            <a:r>
              <a:rPr lang="en-SE" i="1" dirty="0"/>
              <a:t>revious price 1M SEK in 2008,</a:t>
            </a:r>
          </a:p>
          <a:p>
            <a:r>
              <a:rPr lang="en-SE" i="1" dirty="0"/>
              <a:t>1 parking spot</a:t>
            </a:r>
            <a:endParaRPr lang="sv-SE" i="1" dirty="0"/>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2B0203-C3C8-7279-3DDE-4BB19D992FE6}"/>
                  </a:ext>
                </a:extLst>
              </p:cNvPr>
              <p:cNvSpPr txBox="1"/>
              <p:nvPr/>
            </p:nvSpPr>
            <p:spPr>
              <a:xfrm>
                <a:off x="3327400" y="2712242"/>
                <a:ext cx="1440000" cy="144000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m>
                            <m:mPr>
                              <m:mcs>
                                <m:mc>
                                  <m:mcPr>
                                    <m:count m:val="1"/>
                                    <m:mcJc m:val="center"/>
                                  </m:mcPr>
                                </m:mc>
                              </m:mcs>
                              <m:ctrlPr>
                                <a:rPr lang="sv-SE" b="0" i="1" smtClean="0">
                                  <a:latin typeface="Cambria Math" panose="02040503050406030204" pitchFamily="18" charset="0"/>
                                </a:rPr>
                              </m:ctrlPr>
                            </m:mPr>
                            <m:mr>
                              <m:e>
                                <m:r>
                                  <m:rPr>
                                    <m:brk m:alnAt="7"/>
                                  </m:rPr>
                                  <a:rPr lang="sv-SE" b="0" i="1" smtClean="0">
                                    <a:latin typeface="Cambria Math" panose="02040503050406030204" pitchFamily="18" charset="0"/>
                                  </a:rPr>
                                  <m:t>5</m:t>
                                </m:r>
                                <m:r>
                                  <a:rPr lang="sv-SE" b="0" i="1" smtClean="0">
                                    <a:latin typeface="Cambria Math" panose="02040503050406030204" pitchFamily="18" charset="0"/>
                                  </a:rPr>
                                  <m:t>000</m:t>
                                </m:r>
                              </m:e>
                            </m:mr>
                            <m:mr>
                              <m:e>
                                <m:eqArr>
                                  <m:eqArrPr>
                                    <m:ctrlPr>
                                      <a:rPr lang="sv-SE" b="0" i="1" smtClean="0">
                                        <a:latin typeface="Cambria Math" panose="02040503050406030204" pitchFamily="18" charset="0"/>
                                      </a:rPr>
                                    </m:ctrlPr>
                                  </m:eqArrPr>
                                  <m:e>
                                    <m:r>
                                      <a:rPr lang="sv-SE" b="0" i="1" smtClean="0">
                                        <a:latin typeface="Cambria Math" panose="02040503050406030204" pitchFamily="18" charset="0"/>
                                      </a:rPr>
                                      <m:t>3</m:t>
                                    </m:r>
                                  </m:e>
                                  <m:e>
                                    <m:r>
                                      <a:rPr lang="sv-SE" b="0" i="1" smtClean="0">
                                        <a:latin typeface="Cambria Math" panose="02040503050406030204" pitchFamily="18" charset="0"/>
                                      </a:rPr>
                                      <m:t>1</m:t>
                                    </m:r>
                                  </m:e>
                                  <m:e>
                                    <m:r>
                                      <a:rPr lang="sv-SE" b="0" i="1" smtClean="0">
                                        <a:latin typeface="Cambria Math" panose="02040503050406030204" pitchFamily="18" charset="0"/>
                                      </a:rPr>
                                      <m:t>2008</m:t>
                                    </m:r>
                                  </m:e>
                                  <m:e>
                                    <m:r>
                                      <a:rPr lang="sv-SE" b="0" i="1" smtClean="0">
                                        <a:latin typeface="Cambria Math" panose="02040503050406030204" pitchFamily="18" charset="0"/>
                                      </a:rPr>
                                      <m:t>1</m:t>
                                    </m:r>
                                  </m:e>
                                </m:eqArr>
                              </m:e>
                            </m:mr>
                          </m:m>
                        </m:e>
                      </m:d>
                    </m:oMath>
                  </m:oMathPara>
                </a14:m>
                <a:endParaRPr lang="sv-SE" i="1" dirty="0"/>
              </a:p>
            </p:txBody>
          </p:sp>
        </mc:Choice>
        <mc:Fallback xmlns="">
          <p:sp>
            <p:nvSpPr>
              <p:cNvPr id="10" name="TextBox 9">
                <a:extLst>
                  <a:ext uri="{FF2B5EF4-FFF2-40B4-BE49-F238E27FC236}">
                    <a16:creationId xmlns:a16="http://schemas.microsoft.com/office/drawing/2014/main" id="{8D2B0203-C3C8-7279-3DDE-4BB19D992FE6}"/>
                  </a:ext>
                </a:extLst>
              </p:cNvPr>
              <p:cNvSpPr txBox="1">
                <a:spLocks noRot="1" noChangeAspect="1" noMove="1" noResize="1" noEditPoints="1" noAdjustHandles="1" noChangeArrowheads="1" noChangeShapeType="1" noTextEdit="1"/>
              </p:cNvSpPr>
              <p:nvPr/>
            </p:nvSpPr>
            <p:spPr>
              <a:xfrm>
                <a:off x="3327400" y="2712242"/>
                <a:ext cx="1440000" cy="1440000"/>
              </a:xfrm>
              <a:prstGeom prst="rect">
                <a:avLst/>
              </a:prstGeom>
              <a:blipFill>
                <a:blip r:embed="rId2"/>
                <a:stretch>
                  <a:fillRect/>
                </a:stretch>
              </a:blipFill>
              <a:ln>
                <a:solidFill>
                  <a:schemeClr val="tx1"/>
                </a:solidFill>
              </a:ln>
            </p:spPr>
            <p:txBody>
              <a:bodyPr/>
              <a:lstStyle/>
              <a:p>
                <a:r>
                  <a:rPr lang="en-SE">
                    <a:noFill/>
                  </a:rPr>
                  <a:t> </a:t>
                </a:r>
              </a:p>
            </p:txBody>
          </p:sp>
        </mc:Fallback>
      </mc:AlternateContent>
      <p:grpSp>
        <p:nvGrpSpPr>
          <p:cNvPr id="15" name="Graphic 11" descr="Gears outline">
            <a:extLst>
              <a:ext uri="{FF2B5EF4-FFF2-40B4-BE49-F238E27FC236}">
                <a16:creationId xmlns:a16="http://schemas.microsoft.com/office/drawing/2014/main" id="{BF37C1F8-125B-5D1C-22BE-7FC4D1324227}"/>
              </a:ext>
            </a:extLst>
          </p:cNvPr>
          <p:cNvGrpSpPr/>
          <p:nvPr/>
        </p:nvGrpSpPr>
        <p:grpSpPr>
          <a:xfrm>
            <a:off x="5721984" y="2911592"/>
            <a:ext cx="621029" cy="751693"/>
            <a:chOff x="5721984" y="2911592"/>
            <a:chExt cx="621029" cy="751693"/>
          </a:xfrm>
          <a:solidFill>
            <a:schemeClr val="tx1"/>
          </a:solidFill>
        </p:grpSpPr>
        <p:sp>
          <p:nvSpPr>
            <p:cNvPr id="16" name="Freeform 15">
              <a:extLst>
                <a:ext uri="{FF2B5EF4-FFF2-40B4-BE49-F238E27FC236}">
                  <a16:creationId xmlns:a16="http://schemas.microsoft.com/office/drawing/2014/main" id="{BA80561F-D2D9-2129-C548-FBC8C17D0B3E}"/>
                </a:ext>
              </a:extLst>
            </p:cNvPr>
            <p:cNvSpPr/>
            <p:nvPr/>
          </p:nvSpPr>
          <p:spPr>
            <a:xfrm>
              <a:off x="5937250" y="2911592"/>
              <a:ext cx="405764" cy="404812"/>
            </a:xfrm>
            <a:custGeom>
              <a:avLst/>
              <a:gdLst>
                <a:gd name="connsiteX0" fmla="*/ 347663 w 405764"/>
                <a:gd name="connsiteY0" fmla="*/ 284902 h 404812"/>
                <a:gd name="connsiteX1" fmla="*/ 363855 w 405764"/>
                <a:gd name="connsiteY1" fmla="*/ 247755 h 404812"/>
                <a:gd name="connsiteX2" fmla="*/ 405765 w 405764"/>
                <a:gd name="connsiteY2" fmla="*/ 226800 h 404812"/>
                <a:gd name="connsiteX3" fmla="*/ 405765 w 405764"/>
                <a:gd name="connsiteY3" fmla="*/ 179175 h 404812"/>
                <a:gd name="connsiteX4" fmla="*/ 363855 w 405764"/>
                <a:gd name="connsiteY4" fmla="*/ 158220 h 404812"/>
                <a:gd name="connsiteX5" fmla="*/ 348615 w 405764"/>
                <a:gd name="connsiteY5" fmla="*/ 121072 h 404812"/>
                <a:gd name="connsiteX6" fmla="*/ 363855 w 405764"/>
                <a:gd name="connsiteY6" fmla="*/ 76305 h 404812"/>
                <a:gd name="connsiteX7" fmla="*/ 329565 w 405764"/>
                <a:gd name="connsiteY7" fmla="*/ 42015 h 404812"/>
                <a:gd name="connsiteX8" fmla="*/ 284798 w 405764"/>
                <a:gd name="connsiteY8" fmla="*/ 57255 h 404812"/>
                <a:gd name="connsiteX9" fmla="*/ 247650 w 405764"/>
                <a:gd name="connsiteY9" fmla="*/ 41910 h 404812"/>
                <a:gd name="connsiteX10" fmla="*/ 226695 w 405764"/>
                <a:gd name="connsiteY10" fmla="*/ 0 h 404812"/>
                <a:gd name="connsiteX11" fmla="*/ 179070 w 405764"/>
                <a:gd name="connsiteY11" fmla="*/ 0 h 404812"/>
                <a:gd name="connsiteX12" fmla="*/ 158115 w 405764"/>
                <a:gd name="connsiteY12" fmla="*/ 41910 h 404812"/>
                <a:gd name="connsiteX13" fmla="*/ 120968 w 405764"/>
                <a:gd name="connsiteY13" fmla="*/ 57150 h 404812"/>
                <a:gd name="connsiteX14" fmla="*/ 76200 w 405764"/>
                <a:gd name="connsiteY14" fmla="*/ 41910 h 404812"/>
                <a:gd name="connsiteX15" fmla="*/ 41910 w 405764"/>
                <a:gd name="connsiteY15" fmla="*/ 76200 h 404812"/>
                <a:gd name="connsiteX16" fmla="*/ 57150 w 405764"/>
                <a:gd name="connsiteY16" fmla="*/ 120968 h 404812"/>
                <a:gd name="connsiteX17" fmla="*/ 41910 w 405764"/>
                <a:gd name="connsiteY17" fmla="*/ 158115 h 404812"/>
                <a:gd name="connsiteX18" fmla="*/ 0 w 405764"/>
                <a:gd name="connsiteY18" fmla="*/ 179070 h 404812"/>
                <a:gd name="connsiteX19" fmla="*/ 0 w 405764"/>
                <a:gd name="connsiteY19" fmla="*/ 226695 h 404812"/>
                <a:gd name="connsiteX20" fmla="*/ 41910 w 405764"/>
                <a:gd name="connsiteY20" fmla="*/ 247650 h 404812"/>
                <a:gd name="connsiteX21" fmla="*/ 57150 w 405764"/>
                <a:gd name="connsiteY21" fmla="*/ 284798 h 404812"/>
                <a:gd name="connsiteX22" fmla="*/ 41910 w 405764"/>
                <a:gd name="connsiteY22" fmla="*/ 329565 h 404812"/>
                <a:gd name="connsiteX23" fmla="*/ 75248 w 405764"/>
                <a:gd name="connsiteY23" fmla="*/ 362903 h 404812"/>
                <a:gd name="connsiteX24" fmla="*/ 120015 w 405764"/>
                <a:gd name="connsiteY24" fmla="*/ 347663 h 404812"/>
                <a:gd name="connsiteX25" fmla="*/ 157163 w 405764"/>
                <a:gd name="connsiteY25" fmla="*/ 362903 h 404812"/>
                <a:gd name="connsiteX26" fmla="*/ 178118 w 405764"/>
                <a:gd name="connsiteY26" fmla="*/ 404813 h 404812"/>
                <a:gd name="connsiteX27" fmla="*/ 225743 w 405764"/>
                <a:gd name="connsiteY27" fmla="*/ 404813 h 404812"/>
                <a:gd name="connsiteX28" fmla="*/ 246698 w 405764"/>
                <a:gd name="connsiteY28" fmla="*/ 362903 h 404812"/>
                <a:gd name="connsiteX29" fmla="*/ 283845 w 405764"/>
                <a:gd name="connsiteY29" fmla="*/ 347663 h 404812"/>
                <a:gd name="connsiteX30" fmla="*/ 328613 w 405764"/>
                <a:gd name="connsiteY30" fmla="*/ 362903 h 404812"/>
                <a:gd name="connsiteX31" fmla="*/ 362903 w 405764"/>
                <a:gd name="connsiteY31" fmla="*/ 329565 h 404812"/>
                <a:gd name="connsiteX32" fmla="*/ 329622 w 405764"/>
                <a:gd name="connsiteY32" fmla="*/ 291036 h 404812"/>
                <a:gd name="connsiteX33" fmla="*/ 340995 w 405764"/>
                <a:gd name="connsiteY33" fmla="*/ 324422 h 404812"/>
                <a:gd name="connsiteX34" fmla="*/ 323707 w 405764"/>
                <a:gd name="connsiteY34" fmla="*/ 341233 h 404812"/>
                <a:gd name="connsiteX35" fmla="*/ 289989 w 405764"/>
                <a:gd name="connsiteY35" fmla="*/ 329746 h 404812"/>
                <a:gd name="connsiteX36" fmla="*/ 281759 w 405764"/>
                <a:gd name="connsiteY36" fmla="*/ 326946 h 404812"/>
                <a:gd name="connsiteX37" fmla="*/ 274244 w 405764"/>
                <a:gd name="connsiteY37" fmla="*/ 331327 h 404812"/>
                <a:gd name="connsiteX38" fmla="*/ 241468 w 405764"/>
                <a:gd name="connsiteY38" fmla="*/ 344710 h 404812"/>
                <a:gd name="connsiteX39" fmla="*/ 233410 w 405764"/>
                <a:gd name="connsiteY39" fmla="*/ 347015 h 404812"/>
                <a:gd name="connsiteX40" fmla="*/ 229657 w 405764"/>
                <a:gd name="connsiteY40" fmla="*/ 354511 h 404812"/>
                <a:gd name="connsiteX41" fmla="*/ 213970 w 405764"/>
                <a:gd name="connsiteY41" fmla="*/ 385944 h 404812"/>
                <a:gd name="connsiteX42" fmla="*/ 189919 w 405764"/>
                <a:gd name="connsiteY42" fmla="*/ 385944 h 404812"/>
                <a:gd name="connsiteX43" fmla="*/ 174231 w 405764"/>
                <a:gd name="connsiteY43" fmla="*/ 354511 h 404812"/>
                <a:gd name="connsiteX44" fmla="*/ 170478 w 405764"/>
                <a:gd name="connsiteY44" fmla="*/ 347015 h 404812"/>
                <a:gd name="connsiteX45" fmla="*/ 162420 w 405764"/>
                <a:gd name="connsiteY45" fmla="*/ 344710 h 404812"/>
                <a:gd name="connsiteX46" fmla="*/ 129635 w 405764"/>
                <a:gd name="connsiteY46" fmla="*/ 331327 h 404812"/>
                <a:gd name="connsiteX47" fmla="*/ 122130 w 405764"/>
                <a:gd name="connsiteY47" fmla="*/ 326946 h 404812"/>
                <a:gd name="connsiteX48" fmla="*/ 113900 w 405764"/>
                <a:gd name="connsiteY48" fmla="*/ 329746 h 404812"/>
                <a:gd name="connsiteX49" fmla="*/ 80353 w 405764"/>
                <a:gd name="connsiteY49" fmla="*/ 341176 h 404812"/>
                <a:gd name="connsiteX50" fmla="*/ 63779 w 405764"/>
                <a:gd name="connsiteY50" fmla="*/ 324602 h 404812"/>
                <a:gd name="connsiteX51" fmla="*/ 75209 w 405764"/>
                <a:gd name="connsiteY51" fmla="*/ 291046 h 404812"/>
                <a:gd name="connsiteX52" fmla="*/ 78010 w 405764"/>
                <a:gd name="connsiteY52" fmla="*/ 282816 h 404812"/>
                <a:gd name="connsiteX53" fmla="*/ 73628 w 405764"/>
                <a:gd name="connsiteY53" fmla="*/ 275311 h 404812"/>
                <a:gd name="connsiteX54" fmla="*/ 60293 w 405764"/>
                <a:gd name="connsiteY54" fmla="*/ 242516 h 404812"/>
                <a:gd name="connsiteX55" fmla="*/ 57988 w 405764"/>
                <a:gd name="connsiteY55" fmla="*/ 234458 h 404812"/>
                <a:gd name="connsiteX56" fmla="*/ 50502 w 405764"/>
                <a:gd name="connsiteY56" fmla="*/ 230715 h 404812"/>
                <a:gd name="connsiteX57" fmla="*/ 19050 w 405764"/>
                <a:gd name="connsiteY57" fmla="*/ 215008 h 404812"/>
                <a:gd name="connsiteX58" fmla="*/ 19050 w 405764"/>
                <a:gd name="connsiteY58" fmla="*/ 190919 h 404812"/>
                <a:gd name="connsiteX59" fmla="*/ 50482 w 405764"/>
                <a:gd name="connsiteY59" fmla="*/ 175260 h 404812"/>
                <a:gd name="connsiteX60" fmla="*/ 57969 w 405764"/>
                <a:gd name="connsiteY60" fmla="*/ 171507 h 404812"/>
                <a:gd name="connsiteX61" fmla="*/ 60274 w 405764"/>
                <a:gd name="connsiteY61" fmla="*/ 163449 h 404812"/>
                <a:gd name="connsiteX62" fmla="*/ 73609 w 405764"/>
                <a:gd name="connsiteY62" fmla="*/ 130664 h 404812"/>
                <a:gd name="connsiteX63" fmla="*/ 77991 w 405764"/>
                <a:gd name="connsiteY63" fmla="*/ 123149 h 404812"/>
                <a:gd name="connsiteX64" fmla="*/ 75190 w 405764"/>
                <a:gd name="connsiteY64" fmla="*/ 114929 h 404812"/>
                <a:gd name="connsiteX65" fmla="*/ 63760 w 405764"/>
                <a:gd name="connsiteY65" fmla="*/ 81363 h 404812"/>
                <a:gd name="connsiteX66" fmla="*/ 81286 w 405764"/>
                <a:gd name="connsiteY66" fmla="*/ 63837 h 404812"/>
                <a:gd name="connsiteX67" fmla="*/ 114833 w 405764"/>
                <a:gd name="connsiteY67" fmla="*/ 75267 h 404812"/>
                <a:gd name="connsiteX68" fmla="*/ 123063 w 405764"/>
                <a:gd name="connsiteY68" fmla="*/ 78124 h 404812"/>
                <a:gd name="connsiteX69" fmla="*/ 130569 w 405764"/>
                <a:gd name="connsiteY69" fmla="*/ 73733 h 404812"/>
                <a:gd name="connsiteX70" fmla="*/ 163354 w 405764"/>
                <a:gd name="connsiteY70" fmla="*/ 60398 h 404812"/>
                <a:gd name="connsiteX71" fmla="*/ 171450 w 405764"/>
                <a:gd name="connsiteY71" fmla="*/ 57960 h 404812"/>
                <a:gd name="connsiteX72" fmla="*/ 175203 w 405764"/>
                <a:gd name="connsiteY72" fmla="*/ 50463 h 404812"/>
                <a:gd name="connsiteX73" fmla="*/ 190891 w 405764"/>
                <a:gd name="connsiteY73" fmla="*/ 19031 h 404812"/>
                <a:gd name="connsiteX74" fmla="*/ 214970 w 405764"/>
                <a:gd name="connsiteY74" fmla="*/ 19031 h 404812"/>
                <a:gd name="connsiteX75" fmla="*/ 230657 w 405764"/>
                <a:gd name="connsiteY75" fmla="*/ 50463 h 404812"/>
                <a:gd name="connsiteX76" fmla="*/ 234410 w 405764"/>
                <a:gd name="connsiteY76" fmla="*/ 57960 h 404812"/>
                <a:gd name="connsiteX77" fmla="*/ 242459 w 405764"/>
                <a:gd name="connsiteY77" fmla="*/ 60265 h 404812"/>
                <a:gd name="connsiteX78" fmla="*/ 275244 w 405764"/>
                <a:gd name="connsiteY78" fmla="*/ 73600 h 404812"/>
                <a:gd name="connsiteX79" fmla="*/ 282759 w 405764"/>
                <a:gd name="connsiteY79" fmla="*/ 77991 h 404812"/>
                <a:gd name="connsiteX80" fmla="*/ 290989 w 405764"/>
                <a:gd name="connsiteY80" fmla="*/ 75133 h 404812"/>
                <a:gd name="connsiteX81" fmla="*/ 324526 w 405764"/>
                <a:gd name="connsiteY81" fmla="*/ 63703 h 404812"/>
                <a:gd name="connsiteX82" fmla="*/ 342052 w 405764"/>
                <a:gd name="connsiteY82" fmla="*/ 81229 h 404812"/>
                <a:gd name="connsiteX83" fmla="*/ 330622 w 405764"/>
                <a:gd name="connsiteY83" fmla="*/ 114795 h 404812"/>
                <a:gd name="connsiteX84" fmla="*/ 327822 w 405764"/>
                <a:gd name="connsiteY84" fmla="*/ 123015 h 404812"/>
                <a:gd name="connsiteX85" fmla="*/ 332203 w 405764"/>
                <a:gd name="connsiteY85" fmla="*/ 130531 h 404812"/>
                <a:gd name="connsiteX86" fmla="*/ 345586 w 405764"/>
                <a:gd name="connsiteY86" fmla="*/ 163316 h 404812"/>
                <a:gd name="connsiteX87" fmla="*/ 347882 w 405764"/>
                <a:gd name="connsiteY87" fmla="*/ 171374 h 404812"/>
                <a:gd name="connsiteX88" fmla="*/ 355378 w 405764"/>
                <a:gd name="connsiteY88" fmla="*/ 175127 h 404812"/>
                <a:gd name="connsiteX89" fmla="*/ 386810 w 405764"/>
                <a:gd name="connsiteY89" fmla="*/ 190824 h 404812"/>
                <a:gd name="connsiteX90" fmla="*/ 386810 w 405764"/>
                <a:gd name="connsiteY90" fmla="*/ 214913 h 404812"/>
                <a:gd name="connsiteX91" fmla="*/ 355378 w 405764"/>
                <a:gd name="connsiteY91" fmla="*/ 230610 h 404812"/>
                <a:gd name="connsiteX92" fmla="*/ 348091 w 405764"/>
                <a:gd name="connsiteY92" fmla="*/ 234258 h 404812"/>
                <a:gd name="connsiteX93" fmla="*/ 345691 w 405764"/>
                <a:gd name="connsiteY93" fmla="*/ 242049 h 404812"/>
                <a:gd name="connsiteX94" fmla="*/ 331241 w 405764"/>
                <a:gd name="connsiteY94" fmla="*/ 275273 h 404812"/>
                <a:gd name="connsiteX95" fmla="*/ 326860 w 405764"/>
                <a:gd name="connsiteY95" fmla="*/ 28277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4" h="404812">
                  <a:moveTo>
                    <a:pt x="347663" y="284902"/>
                  </a:moveTo>
                  <a:cubicBezTo>
                    <a:pt x="354417" y="273156"/>
                    <a:pt x="359847" y="260697"/>
                    <a:pt x="363855" y="247755"/>
                  </a:cubicBezTo>
                  <a:lnTo>
                    <a:pt x="405765" y="226800"/>
                  </a:lnTo>
                  <a:lnTo>
                    <a:pt x="405765" y="179175"/>
                  </a:lnTo>
                  <a:lnTo>
                    <a:pt x="363855" y="158220"/>
                  </a:lnTo>
                  <a:cubicBezTo>
                    <a:pt x="360352" y="145248"/>
                    <a:pt x="355232" y="132767"/>
                    <a:pt x="348615" y="121072"/>
                  </a:cubicBezTo>
                  <a:lnTo>
                    <a:pt x="363855" y="76305"/>
                  </a:lnTo>
                  <a:lnTo>
                    <a:pt x="329565" y="42015"/>
                  </a:lnTo>
                  <a:lnTo>
                    <a:pt x="284798" y="57255"/>
                  </a:lnTo>
                  <a:cubicBezTo>
                    <a:pt x="273108" y="50601"/>
                    <a:pt x="260628" y="45446"/>
                    <a:pt x="247650" y="41910"/>
                  </a:cubicBezTo>
                  <a:lnTo>
                    <a:pt x="226695" y="0"/>
                  </a:lnTo>
                  <a:lnTo>
                    <a:pt x="179070" y="0"/>
                  </a:lnTo>
                  <a:lnTo>
                    <a:pt x="158115" y="41910"/>
                  </a:lnTo>
                  <a:cubicBezTo>
                    <a:pt x="145142" y="45410"/>
                    <a:pt x="132661" y="50530"/>
                    <a:pt x="120968" y="57150"/>
                  </a:cubicBezTo>
                  <a:lnTo>
                    <a:pt x="76200" y="41910"/>
                  </a:lnTo>
                  <a:lnTo>
                    <a:pt x="41910" y="76200"/>
                  </a:lnTo>
                  <a:lnTo>
                    <a:pt x="57150" y="120968"/>
                  </a:lnTo>
                  <a:cubicBezTo>
                    <a:pt x="50533" y="132662"/>
                    <a:pt x="45413" y="145143"/>
                    <a:pt x="41910" y="158115"/>
                  </a:cubicBezTo>
                  <a:lnTo>
                    <a:pt x="0" y="179070"/>
                  </a:lnTo>
                  <a:lnTo>
                    <a:pt x="0" y="226695"/>
                  </a:lnTo>
                  <a:lnTo>
                    <a:pt x="41910" y="247650"/>
                  </a:lnTo>
                  <a:cubicBezTo>
                    <a:pt x="45414" y="260622"/>
                    <a:pt x="50535" y="273102"/>
                    <a:pt x="57150" y="284798"/>
                  </a:cubicBezTo>
                  <a:lnTo>
                    <a:pt x="41910" y="329565"/>
                  </a:lnTo>
                  <a:lnTo>
                    <a:pt x="75248" y="362903"/>
                  </a:lnTo>
                  <a:lnTo>
                    <a:pt x="120015" y="347663"/>
                  </a:lnTo>
                  <a:cubicBezTo>
                    <a:pt x="131710" y="354280"/>
                    <a:pt x="144190" y="359399"/>
                    <a:pt x="157163" y="362903"/>
                  </a:cubicBezTo>
                  <a:lnTo>
                    <a:pt x="178118" y="404813"/>
                  </a:lnTo>
                  <a:lnTo>
                    <a:pt x="225743" y="404813"/>
                  </a:lnTo>
                  <a:lnTo>
                    <a:pt x="246698" y="362903"/>
                  </a:lnTo>
                  <a:cubicBezTo>
                    <a:pt x="259670" y="359400"/>
                    <a:pt x="272150" y="354280"/>
                    <a:pt x="283845" y="347663"/>
                  </a:cubicBezTo>
                  <a:lnTo>
                    <a:pt x="328613" y="362903"/>
                  </a:lnTo>
                  <a:lnTo>
                    <a:pt x="362903" y="329565"/>
                  </a:lnTo>
                  <a:close/>
                  <a:moveTo>
                    <a:pt x="329622" y="291036"/>
                  </a:moveTo>
                  <a:lnTo>
                    <a:pt x="340995" y="324422"/>
                  </a:lnTo>
                  <a:lnTo>
                    <a:pt x="323707" y="341233"/>
                  </a:lnTo>
                  <a:lnTo>
                    <a:pt x="289989" y="329746"/>
                  </a:lnTo>
                  <a:lnTo>
                    <a:pt x="281759" y="326946"/>
                  </a:lnTo>
                  <a:lnTo>
                    <a:pt x="274244" y="331327"/>
                  </a:lnTo>
                  <a:cubicBezTo>
                    <a:pt x="263929" y="337156"/>
                    <a:pt x="252915" y="341653"/>
                    <a:pt x="241468" y="344710"/>
                  </a:cubicBezTo>
                  <a:lnTo>
                    <a:pt x="233410" y="347015"/>
                  </a:lnTo>
                  <a:lnTo>
                    <a:pt x="229657" y="354511"/>
                  </a:lnTo>
                  <a:lnTo>
                    <a:pt x="213970" y="385944"/>
                  </a:lnTo>
                  <a:lnTo>
                    <a:pt x="189919" y="385944"/>
                  </a:lnTo>
                  <a:lnTo>
                    <a:pt x="174231" y="354511"/>
                  </a:lnTo>
                  <a:lnTo>
                    <a:pt x="170478" y="347015"/>
                  </a:lnTo>
                  <a:lnTo>
                    <a:pt x="162420" y="344710"/>
                  </a:lnTo>
                  <a:cubicBezTo>
                    <a:pt x="150970" y="341653"/>
                    <a:pt x="139954" y="337156"/>
                    <a:pt x="129635" y="331327"/>
                  </a:cubicBezTo>
                  <a:lnTo>
                    <a:pt x="122130" y="326946"/>
                  </a:lnTo>
                  <a:lnTo>
                    <a:pt x="113900" y="329746"/>
                  </a:lnTo>
                  <a:lnTo>
                    <a:pt x="80353" y="341176"/>
                  </a:lnTo>
                  <a:lnTo>
                    <a:pt x="63779" y="324602"/>
                  </a:lnTo>
                  <a:lnTo>
                    <a:pt x="75209" y="291046"/>
                  </a:lnTo>
                  <a:lnTo>
                    <a:pt x="78010" y="282816"/>
                  </a:lnTo>
                  <a:lnTo>
                    <a:pt x="73628" y="275311"/>
                  </a:lnTo>
                  <a:cubicBezTo>
                    <a:pt x="67812" y="264988"/>
                    <a:pt x="63331" y="253968"/>
                    <a:pt x="60293" y="242516"/>
                  </a:cubicBezTo>
                  <a:lnTo>
                    <a:pt x="57988" y="234458"/>
                  </a:lnTo>
                  <a:lnTo>
                    <a:pt x="50502" y="230715"/>
                  </a:lnTo>
                  <a:lnTo>
                    <a:pt x="19050" y="215008"/>
                  </a:lnTo>
                  <a:lnTo>
                    <a:pt x="19050" y="190919"/>
                  </a:lnTo>
                  <a:lnTo>
                    <a:pt x="50482" y="175260"/>
                  </a:lnTo>
                  <a:lnTo>
                    <a:pt x="57969" y="171507"/>
                  </a:lnTo>
                  <a:lnTo>
                    <a:pt x="60274" y="163449"/>
                  </a:lnTo>
                  <a:cubicBezTo>
                    <a:pt x="63314" y="152000"/>
                    <a:pt x="67794" y="140984"/>
                    <a:pt x="73609" y="130664"/>
                  </a:cubicBezTo>
                  <a:lnTo>
                    <a:pt x="77991" y="123149"/>
                  </a:lnTo>
                  <a:lnTo>
                    <a:pt x="75190" y="114929"/>
                  </a:lnTo>
                  <a:lnTo>
                    <a:pt x="63760" y="81363"/>
                  </a:lnTo>
                  <a:lnTo>
                    <a:pt x="81286" y="63837"/>
                  </a:lnTo>
                  <a:lnTo>
                    <a:pt x="114833" y="75267"/>
                  </a:lnTo>
                  <a:lnTo>
                    <a:pt x="123063" y="78124"/>
                  </a:lnTo>
                  <a:lnTo>
                    <a:pt x="130569" y="73733"/>
                  </a:lnTo>
                  <a:cubicBezTo>
                    <a:pt x="140889" y="67920"/>
                    <a:pt x="151906" y="63439"/>
                    <a:pt x="163354" y="60398"/>
                  </a:cubicBezTo>
                  <a:lnTo>
                    <a:pt x="171450" y="57960"/>
                  </a:lnTo>
                  <a:lnTo>
                    <a:pt x="175203" y="50463"/>
                  </a:lnTo>
                  <a:lnTo>
                    <a:pt x="190891" y="19031"/>
                  </a:lnTo>
                  <a:lnTo>
                    <a:pt x="214970" y="19031"/>
                  </a:lnTo>
                  <a:lnTo>
                    <a:pt x="230657" y="50463"/>
                  </a:lnTo>
                  <a:lnTo>
                    <a:pt x="234410" y="57960"/>
                  </a:lnTo>
                  <a:lnTo>
                    <a:pt x="242459" y="60265"/>
                  </a:lnTo>
                  <a:cubicBezTo>
                    <a:pt x="253908" y="63304"/>
                    <a:pt x="264924" y="67785"/>
                    <a:pt x="275244" y="73600"/>
                  </a:cubicBezTo>
                  <a:lnTo>
                    <a:pt x="282759" y="77991"/>
                  </a:lnTo>
                  <a:lnTo>
                    <a:pt x="290989" y="75133"/>
                  </a:lnTo>
                  <a:lnTo>
                    <a:pt x="324526" y="63703"/>
                  </a:lnTo>
                  <a:lnTo>
                    <a:pt x="342052" y="81229"/>
                  </a:lnTo>
                  <a:lnTo>
                    <a:pt x="330622" y="114795"/>
                  </a:lnTo>
                  <a:lnTo>
                    <a:pt x="327822" y="123015"/>
                  </a:lnTo>
                  <a:lnTo>
                    <a:pt x="332203" y="130531"/>
                  </a:lnTo>
                  <a:cubicBezTo>
                    <a:pt x="338031" y="140850"/>
                    <a:pt x="342528" y="151867"/>
                    <a:pt x="345586" y="163316"/>
                  </a:cubicBezTo>
                  <a:lnTo>
                    <a:pt x="347882" y="171374"/>
                  </a:lnTo>
                  <a:lnTo>
                    <a:pt x="355378" y="175127"/>
                  </a:lnTo>
                  <a:lnTo>
                    <a:pt x="386810" y="190824"/>
                  </a:lnTo>
                  <a:lnTo>
                    <a:pt x="386810" y="214913"/>
                  </a:lnTo>
                  <a:lnTo>
                    <a:pt x="355378" y="230610"/>
                  </a:lnTo>
                  <a:lnTo>
                    <a:pt x="348091" y="234258"/>
                  </a:lnTo>
                  <a:lnTo>
                    <a:pt x="345691" y="242049"/>
                  </a:lnTo>
                  <a:cubicBezTo>
                    <a:pt x="342109" y="253621"/>
                    <a:pt x="337264" y="264763"/>
                    <a:pt x="331241" y="275273"/>
                  </a:cubicBezTo>
                  <a:lnTo>
                    <a:pt x="326860" y="282778"/>
                  </a:lnTo>
                  <a:close/>
                </a:path>
              </a:pathLst>
            </a:custGeom>
            <a:solidFill>
              <a:schemeClr val="tx1"/>
            </a:solidFill>
            <a:ln w="9525" cap="flat">
              <a:solidFill>
                <a:schemeClr val="tx1"/>
              </a:solidFill>
              <a:prstDash val="solid"/>
              <a:miter/>
            </a:ln>
          </p:spPr>
          <p:txBody>
            <a:bodyPr rtlCol="0" anchor="ctr"/>
            <a:lstStyle/>
            <a:p>
              <a:endParaRPr lang="en-SE"/>
            </a:p>
          </p:txBody>
        </p:sp>
        <p:sp>
          <p:nvSpPr>
            <p:cNvPr id="17" name="Freeform 16">
              <a:extLst>
                <a:ext uri="{FF2B5EF4-FFF2-40B4-BE49-F238E27FC236}">
                  <a16:creationId xmlns:a16="http://schemas.microsoft.com/office/drawing/2014/main" id="{4DA35DFA-0734-1C86-C186-DE2401952F91}"/>
                </a:ext>
              </a:extLst>
            </p:cNvPr>
            <p:cNvSpPr/>
            <p:nvPr/>
          </p:nvSpPr>
          <p:spPr>
            <a:xfrm>
              <a:off x="5721984" y="3258473"/>
              <a:ext cx="405765" cy="404812"/>
            </a:xfrm>
            <a:custGeom>
              <a:avLst/>
              <a:gdLst>
                <a:gd name="connsiteX0" fmla="*/ 0 w 405765"/>
                <a:gd name="connsiteY0" fmla="*/ 178118 h 404812"/>
                <a:gd name="connsiteX1" fmla="*/ 0 w 405765"/>
                <a:gd name="connsiteY1" fmla="*/ 225742 h 404812"/>
                <a:gd name="connsiteX2" fmla="*/ 41910 w 405765"/>
                <a:gd name="connsiteY2" fmla="*/ 246698 h 404812"/>
                <a:gd name="connsiteX3" fmla="*/ 57150 w 405765"/>
                <a:gd name="connsiteY3" fmla="*/ 283845 h 404812"/>
                <a:gd name="connsiteX4" fmla="*/ 42863 w 405765"/>
                <a:gd name="connsiteY4" fmla="*/ 328613 h 404812"/>
                <a:gd name="connsiteX5" fmla="*/ 76200 w 405765"/>
                <a:gd name="connsiteY5" fmla="*/ 361950 h 404812"/>
                <a:gd name="connsiteX6" fmla="*/ 120968 w 405765"/>
                <a:gd name="connsiteY6" fmla="*/ 347663 h 404812"/>
                <a:gd name="connsiteX7" fmla="*/ 158115 w 405765"/>
                <a:gd name="connsiteY7" fmla="*/ 362903 h 404812"/>
                <a:gd name="connsiteX8" fmla="*/ 179070 w 405765"/>
                <a:gd name="connsiteY8" fmla="*/ 404813 h 404812"/>
                <a:gd name="connsiteX9" fmla="*/ 226695 w 405765"/>
                <a:gd name="connsiteY9" fmla="*/ 404813 h 404812"/>
                <a:gd name="connsiteX10" fmla="*/ 247650 w 405765"/>
                <a:gd name="connsiteY10" fmla="*/ 362903 h 404812"/>
                <a:gd name="connsiteX11" fmla="*/ 284798 w 405765"/>
                <a:gd name="connsiteY11" fmla="*/ 347663 h 404812"/>
                <a:gd name="connsiteX12" fmla="*/ 329565 w 405765"/>
                <a:gd name="connsiteY12" fmla="*/ 362903 h 404812"/>
                <a:gd name="connsiteX13" fmla="*/ 362903 w 405765"/>
                <a:gd name="connsiteY13" fmla="*/ 328613 h 404812"/>
                <a:gd name="connsiteX14" fmla="*/ 348615 w 405765"/>
                <a:gd name="connsiteY14" fmla="*/ 284798 h 404812"/>
                <a:gd name="connsiteX15" fmla="*/ 363855 w 405765"/>
                <a:gd name="connsiteY15" fmla="*/ 247650 h 404812"/>
                <a:gd name="connsiteX16" fmla="*/ 405765 w 405765"/>
                <a:gd name="connsiteY16" fmla="*/ 226695 h 404812"/>
                <a:gd name="connsiteX17" fmla="*/ 405765 w 405765"/>
                <a:gd name="connsiteY17" fmla="*/ 179070 h 404812"/>
                <a:gd name="connsiteX18" fmla="*/ 363855 w 405765"/>
                <a:gd name="connsiteY18" fmla="*/ 158115 h 404812"/>
                <a:gd name="connsiteX19" fmla="*/ 348615 w 405765"/>
                <a:gd name="connsiteY19" fmla="*/ 120968 h 404812"/>
                <a:gd name="connsiteX20" fmla="*/ 363855 w 405765"/>
                <a:gd name="connsiteY20" fmla="*/ 76200 h 404812"/>
                <a:gd name="connsiteX21" fmla="*/ 329565 w 405765"/>
                <a:gd name="connsiteY21" fmla="*/ 41910 h 404812"/>
                <a:gd name="connsiteX22" fmla="*/ 284798 w 405765"/>
                <a:gd name="connsiteY22" fmla="*/ 57150 h 404812"/>
                <a:gd name="connsiteX23" fmla="*/ 247650 w 405765"/>
                <a:gd name="connsiteY23" fmla="*/ 41910 h 404812"/>
                <a:gd name="connsiteX24" fmla="*/ 226695 w 405765"/>
                <a:gd name="connsiteY24" fmla="*/ 0 h 404812"/>
                <a:gd name="connsiteX25" fmla="*/ 179070 w 405765"/>
                <a:gd name="connsiteY25" fmla="*/ 0 h 404812"/>
                <a:gd name="connsiteX26" fmla="*/ 158115 w 405765"/>
                <a:gd name="connsiteY26" fmla="*/ 41910 h 404812"/>
                <a:gd name="connsiteX27" fmla="*/ 120968 w 405765"/>
                <a:gd name="connsiteY27" fmla="*/ 57150 h 404812"/>
                <a:gd name="connsiteX28" fmla="*/ 76200 w 405765"/>
                <a:gd name="connsiteY28" fmla="*/ 41910 h 404812"/>
                <a:gd name="connsiteX29" fmla="*/ 42863 w 405765"/>
                <a:gd name="connsiteY29" fmla="*/ 75248 h 404812"/>
                <a:gd name="connsiteX30" fmla="*/ 57150 w 405765"/>
                <a:gd name="connsiteY30" fmla="*/ 120015 h 404812"/>
                <a:gd name="connsiteX31" fmla="*/ 41910 w 405765"/>
                <a:gd name="connsiteY31" fmla="*/ 157163 h 404812"/>
                <a:gd name="connsiteX32" fmla="*/ 57721 w 405765"/>
                <a:gd name="connsiteY32" fmla="*/ 170498 h 404812"/>
                <a:gd name="connsiteX33" fmla="*/ 60122 w 405765"/>
                <a:gd name="connsiteY33" fmla="*/ 162706 h 404812"/>
                <a:gd name="connsiteX34" fmla="*/ 73609 w 405765"/>
                <a:gd name="connsiteY34" fmla="*/ 129550 h 404812"/>
                <a:gd name="connsiteX35" fmla="*/ 77876 w 405765"/>
                <a:gd name="connsiteY35" fmla="*/ 122225 h 404812"/>
                <a:gd name="connsiteX36" fmla="*/ 75295 w 405765"/>
                <a:gd name="connsiteY36" fmla="*/ 114157 h 404812"/>
                <a:gd name="connsiteX37" fmla="*/ 64541 w 405765"/>
                <a:gd name="connsiteY37" fmla="*/ 80429 h 404812"/>
                <a:gd name="connsiteX38" fmla="*/ 81286 w 405765"/>
                <a:gd name="connsiteY38" fmla="*/ 63675 h 404812"/>
                <a:gd name="connsiteX39" fmla="*/ 114833 w 405765"/>
                <a:gd name="connsiteY39" fmla="*/ 75105 h 404812"/>
                <a:gd name="connsiteX40" fmla="*/ 123063 w 405765"/>
                <a:gd name="connsiteY40" fmla="*/ 77915 h 404812"/>
                <a:gd name="connsiteX41" fmla="*/ 130569 w 405765"/>
                <a:gd name="connsiteY41" fmla="*/ 73533 h 404812"/>
                <a:gd name="connsiteX42" fmla="*/ 163354 w 405765"/>
                <a:gd name="connsiteY42" fmla="*/ 60150 h 404812"/>
                <a:gd name="connsiteX43" fmla="*/ 171450 w 405765"/>
                <a:gd name="connsiteY43" fmla="*/ 57931 h 404812"/>
                <a:gd name="connsiteX44" fmla="*/ 175203 w 405765"/>
                <a:gd name="connsiteY44" fmla="*/ 50435 h 404812"/>
                <a:gd name="connsiteX45" fmla="*/ 190891 w 405765"/>
                <a:gd name="connsiteY45" fmla="*/ 19002 h 404812"/>
                <a:gd name="connsiteX46" fmla="*/ 214970 w 405765"/>
                <a:gd name="connsiteY46" fmla="*/ 19002 h 404812"/>
                <a:gd name="connsiteX47" fmla="*/ 230657 w 405765"/>
                <a:gd name="connsiteY47" fmla="*/ 50435 h 404812"/>
                <a:gd name="connsiteX48" fmla="*/ 234305 w 405765"/>
                <a:gd name="connsiteY48" fmla="*/ 57731 h 404812"/>
                <a:gd name="connsiteX49" fmla="*/ 242097 w 405765"/>
                <a:gd name="connsiteY49" fmla="*/ 60122 h 404812"/>
                <a:gd name="connsiteX50" fmla="*/ 275244 w 405765"/>
                <a:gd name="connsiteY50" fmla="*/ 73619 h 404812"/>
                <a:gd name="connsiteX51" fmla="*/ 282759 w 405765"/>
                <a:gd name="connsiteY51" fmla="*/ 78000 h 404812"/>
                <a:gd name="connsiteX52" fmla="*/ 290989 w 405765"/>
                <a:gd name="connsiteY52" fmla="*/ 75190 h 404812"/>
                <a:gd name="connsiteX53" fmla="*/ 324526 w 405765"/>
                <a:gd name="connsiteY53" fmla="*/ 63760 h 404812"/>
                <a:gd name="connsiteX54" fmla="*/ 342052 w 405765"/>
                <a:gd name="connsiteY54" fmla="*/ 81296 h 404812"/>
                <a:gd name="connsiteX55" fmla="*/ 330622 w 405765"/>
                <a:gd name="connsiteY55" fmla="*/ 114852 h 404812"/>
                <a:gd name="connsiteX56" fmla="*/ 327822 w 405765"/>
                <a:gd name="connsiteY56" fmla="*/ 123073 h 404812"/>
                <a:gd name="connsiteX57" fmla="*/ 332203 w 405765"/>
                <a:gd name="connsiteY57" fmla="*/ 130588 h 404812"/>
                <a:gd name="connsiteX58" fmla="*/ 345586 w 405765"/>
                <a:gd name="connsiteY58" fmla="*/ 163382 h 404812"/>
                <a:gd name="connsiteX59" fmla="*/ 347882 w 405765"/>
                <a:gd name="connsiteY59" fmla="*/ 171431 h 404812"/>
                <a:gd name="connsiteX60" fmla="*/ 355378 w 405765"/>
                <a:gd name="connsiteY60" fmla="*/ 175184 h 404812"/>
                <a:gd name="connsiteX61" fmla="*/ 386715 w 405765"/>
                <a:gd name="connsiteY61" fmla="*/ 190843 h 404812"/>
                <a:gd name="connsiteX62" fmla="*/ 386715 w 405765"/>
                <a:gd name="connsiteY62" fmla="*/ 214932 h 404812"/>
                <a:gd name="connsiteX63" fmla="*/ 355283 w 405765"/>
                <a:gd name="connsiteY63" fmla="*/ 230629 h 404812"/>
                <a:gd name="connsiteX64" fmla="*/ 347786 w 405765"/>
                <a:gd name="connsiteY64" fmla="*/ 234382 h 404812"/>
                <a:gd name="connsiteX65" fmla="*/ 345491 w 405765"/>
                <a:gd name="connsiteY65" fmla="*/ 242430 h 404812"/>
                <a:gd name="connsiteX66" fmla="*/ 332108 w 405765"/>
                <a:gd name="connsiteY66" fmla="*/ 275225 h 404812"/>
                <a:gd name="connsiteX67" fmla="*/ 327803 w 405765"/>
                <a:gd name="connsiteY67" fmla="*/ 282607 h 404812"/>
                <a:gd name="connsiteX68" fmla="*/ 330451 w 405765"/>
                <a:gd name="connsiteY68" fmla="*/ 290732 h 404812"/>
                <a:gd name="connsiteX69" fmla="*/ 341176 w 405765"/>
                <a:gd name="connsiteY69" fmla="*/ 323621 h 404812"/>
                <a:gd name="connsiteX70" fmla="*/ 324326 w 405765"/>
                <a:gd name="connsiteY70" fmla="*/ 341033 h 404812"/>
                <a:gd name="connsiteX71" fmla="*/ 290989 w 405765"/>
                <a:gd name="connsiteY71" fmla="*/ 329670 h 404812"/>
                <a:gd name="connsiteX72" fmla="*/ 282759 w 405765"/>
                <a:gd name="connsiteY72" fmla="*/ 326869 h 404812"/>
                <a:gd name="connsiteX73" fmla="*/ 275244 w 405765"/>
                <a:gd name="connsiteY73" fmla="*/ 331251 h 404812"/>
                <a:gd name="connsiteX74" fmla="*/ 242430 w 405765"/>
                <a:gd name="connsiteY74" fmla="*/ 344634 h 404812"/>
                <a:gd name="connsiteX75" fmla="*/ 234372 w 405765"/>
                <a:gd name="connsiteY75" fmla="*/ 346939 h 404812"/>
                <a:gd name="connsiteX76" fmla="*/ 230629 w 405765"/>
                <a:gd name="connsiteY76" fmla="*/ 354435 h 404812"/>
                <a:gd name="connsiteX77" fmla="*/ 214941 w 405765"/>
                <a:gd name="connsiteY77" fmla="*/ 385867 h 404812"/>
                <a:gd name="connsiteX78" fmla="*/ 190862 w 405765"/>
                <a:gd name="connsiteY78" fmla="*/ 385867 h 404812"/>
                <a:gd name="connsiteX79" fmla="*/ 175174 w 405765"/>
                <a:gd name="connsiteY79" fmla="*/ 354435 h 404812"/>
                <a:gd name="connsiteX80" fmla="*/ 171421 w 405765"/>
                <a:gd name="connsiteY80" fmla="*/ 346939 h 404812"/>
                <a:gd name="connsiteX81" fmla="*/ 163363 w 405765"/>
                <a:gd name="connsiteY81" fmla="*/ 344634 h 404812"/>
                <a:gd name="connsiteX82" fmla="*/ 130578 w 405765"/>
                <a:gd name="connsiteY82" fmla="*/ 331251 h 404812"/>
                <a:gd name="connsiteX83" fmla="*/ 123263 w 405765"/>
                <a:gd name="connsiteY83" fmla="*/ 326984 h 404812"/>
                <a:gd name="connsiteX84" fmla="*/ 115186 w 405765"/>
                <a:gd name="connsiteY84" fmla="*/ 329555 h 404812"/>
                <a:gd name="connsiteX85" fmla="*/ 81477 w 405765"/>
                <a:gd name="connsiteY85" fmla="*/ 340319 h 404812"/>
                <a:gd name="connsiteX86" fmla="*/ 64551 w 405765"/>
                <a:gd name="connsiteY86" fmla="*/ 323393 h 404812"/>
                <a:gd name="connsiteX87" fmla="*/ 75305 w 405765"/>
                <a:gd name="connsiteY87" fmla="*/ 289665 h 404812"/>
                <a:gd name="connsiteX88" fmla="*/ 77886 w 405765"/>
                <a:gd name="connsiteY88" fmla="*/ 281597 h 404812"/>
                <a:gd name="connsiteX89" fmla="*/ 73619 w 405765"/>
                <a:gd name="connsiteY89" fmla="*/ 274272 h 404812"/>
                <a:gd name="connsiteX90" fmla="*/ 60236 w 405765"/>
                <a:gd name="connsiteY90" fmla="*/ 241487 h 404812"/>
                <a:gd name="connsiteX91" fmla="*/ 57931 w 405765"/>
                <a:gd name="connsiteY91" fmla="*/ 233429 h 404812"/>
                <a:gd name="connsiteX92" fmla="*/ 50444 w 405765"/>
                <a:gd name="connsiteY92" fmla="*/ 229676 h 404812"/>
                <a:gd name="connsiteX93" fmla="*/ 19012 w 405765"/>
                <a:gd name="connsiteY93" fmla="*/ 213979 h 404812"/>
                <a:gd name="connsiteX94" fmla="*/ 19012 w 405765"/>
                <a:gd name="connsiteY94" fmla="*/ 189890 h 404812"/>
                <a:gd name="connsiteX95" fmla="*/ 50444 w 405765"/>
                <a:gd name="connsiteY95" fmla="*/ 17419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5" h="404812">
                  <a:moveTo>
                    <a:pt x="0" y="178118"/>
                  </a:moveTo>
                  <a:lnTo>
                    <a:pt x="0" y="225742"/>
                  </a:lnTo>
                  <a:lnTo>
                    <a:pt x="41910" y="246698"/>
                  </a:lnTo>
                  <a:cubicBezTo>
                    <a:pt x="45413" y="259670"/>
                    <a:pt x="50533" y="272150"/>
                    <a:pt x="57150" y="283845"/>
                  </a:cubicBezTo>
                  <a:lnTo>
                    <a:pt x="42863" y="328613"/>
                  </a:lnTo>
                  <a:lnTo>
                    <a:pt x="76200" y="361950"/>
                  </a:lnTo>
                  <a:lnTo>
                    <a:pt x="120968" y="347663"/>
                  </a:lnTo>
                  <a:cubicBezTo>
                    <a:pt x="132661" y="354281"/>
                    <a:pt x="145142" y="359401"/>
                    <a:pt x="158115" y="362903"/>
                  </a:cubicBezTo>
                  <a:lnTo>
                    <a:pt x="179070" y="404813"/>
                  </a:lnTo>
                  <a:lnTo>
                    <a:pt x="226695" y="404813"/>
                  </a:lnTo>
                  <a:lnTo>
                    <a:pt x="247650" y="362903"/>
                  </a:lnTo>
                  <a:cubicBezTo>
                    <a:pt x="260622" y="359400"/>
                    <a:pt x="273103" y="354280"/>
                    <a:pt x="284798" y="347663"/>
                  </a:cubicBezTo>
                  <a:lnTo>
                    <a:pt x="329565" y="362903"/>
                  </a:lnTo>
                  <a:lnTo>
                    <a:pt x="362903" y="328613"/>
                  </a:lnTo>
                  <a:lnTo>
                    <a:pt x="348615" y="284798"/>
                  </a:lnTo>
                  <a:cubicBezTo>
                    <a:pt x="355232" y="273103"/>
                    <a:pt x="360352" y="260622"/>
                    <a:pt x="363855" y="247650"/>
                  </a:cubicBezTo>
                  <a:lnTo>
                    <a:pt x="405765" y="226695"/>
                  </a:lnTo>
                  <a:lnTo>
                    <a:pt x="405765" y="179070"/>
                  </a:lnTo>
                  <a:lnTo>
                    <a:pt x="363855" y="158115"/>
                  </a:lnTo>
                  <a:cubicBezTo>
                    <a:pt x="360352" y="145143"/>
                    <a:pt x="355232" y="132662"/>
                    <a:pt x="348615" y="120968"/>
                  </a:cubicBezTo>
                  <a:lnTo>
                    <a:pt x="363855" y="76200"/>
                  </a:lnTo>
                  <a:lnTo>
                    <a:pt x="329565" y="41910"/>
                  </a:lnTo>
                  <a:lnTo>
                    <a:pt x="284798" y="57150"/>
                  </a:lnTo>
                  <a:cubicBezTo>
                    <a:pt x="273025" y="50696"/>
                    <a:pt x="260564" y="45584"/>
                    <a:pt x="247650" y="41910"/>
                  </a:cubicBezTo>
                  <a:lnTo>
                    <a:pt x="226695" y="0"/>
                  </a:lnTo>
                  <a:lnTo>
                    <a:pt x="179070" y="0"/>
                  </a:lnTo>
                  <a:lnTo>
                    <a:pt x="158115" y="41910"/>
                  </a:lnTo>
                  <a:cubicBezTo>
                    <a:pt x="145142" y="45411"/>
                    <a:pt x="132661" y="50531"/>
                    <a:pt x="120968" y="57150"/>
                  </a:cubicBezTo>
                  <a:lnTo>
                    <a:pt x="76200" y="41910"/>
                  </a:lnTo>
                  <a:lnTo>
                    <a:pt x="42863" y="75248"/>
                  </a:lnTo>
                  <a:lnTo>
                    <a:pt x="57150" y="120015"/>
                  </a:lnTo>
                  <a:cubicBezTo>
                    <a:pt x="50697" y="131789"/>
                    <a:pt x="45585" y="144249"/>
                    <a:pt x="41910" y="157163"/>
                  </a:cubicBezTo>
                  <a:close/>
                  <a:moveTo>
                    <a:pt x="57721" y="170498"/>
                  </a:moveTo>
                  <a:lnTo>
                    <a:pt x="60122" y="162706"/>
                  </a:lnTo>
                  <a:cubicBezTo>
                    <a:pt x="63399" y="151197"/>
                    <a:pt x="67922" y="140078"/>
                    <a:pt x="73609" y="129550"/>
                  </a:cubicBezTo>
                  <a:lnTo>
                    <a:pt x="77876" y="122225"/>
                  </a:lnTo>
                  <a:lnTo>
                    <a:pt x="75295" y="114157"/>
                  </a:lnTo>
                  <a:lnTo>
                    <a:pt x="64541" y="80429"/>
                  </a:lnTo>
                  <a:lnTo>
                    <a:pt x="81286" y="63675"/>
                  </a:lnTo>
                  <a:lnTo>
                    <a:pt x="114833" y="75105"/>
                  </a:lnTo>
                  <a:lnTo>
                    <a:pt x="123063" y="77915"/>
                  </a:lnTo>
                  <a:lnTo>
                    <a:pt x="130569" y="73533"/>
                  </a:lnTo>
                  <a:cubicBezTo>
                    <a:pt x="140885" y="67700"/>
                    <a:pt x="151902" y="63202"/>
                    <a:pt x="163354" y="60150"/>
                  </a:cubicBezTo>
                  <a:lnTo>
                    <a:pt x="171450" y="57931"/>
                  </a:lnTo>
                  <a:lnTo>
                    <a:pt x="175203" y="50435"/>
                  </a:lnTo>
                  <a:lnTo>
                    <a:pt x="190891" y="19002"/>
                  </a:lnTo>
                  <a:lnTo>
                    <a:pt x="214970" y="19002"/>
                  </a:lnTo>
                  <a:lnTo>
                    <a:pt x="230657" y="50435"/>
                  </a:lnTo>
                  <a:lnTo>
                    <a:pt x="234305" y="57731"/>
                  </a:lnTo>
                  <a:lnTo>
                    <a:pt x="242097" y="60122"/>
                  </a:lnTo>
                  <a:cubicBezTo>
                    <a:pt x="253602" y="63407"/>
                    <a:pt x="264716" y="67933"/>
                    <a:pt x="275244" y="73619"/>
                  </a:cubicBezTo>
                  <a:lnTo>
                    <a:pt x="282759" y="78000"/>
                  </a:lnTo>
                  <a:lnTo>
                    <a:pt x="290989" y="75190"/>
                  </a:lnTo>
                  <a:lnTo>
                    <a:pt x="324526" y="63760"/>
                  </a:lnTo>
                  <a:lnTo>
                    <a:pt x="342052" y="81296"/>
                  </a:lnTo>
                  <a:lnTo>
                    <a:pt x="330622" y="114852"/>
                  </a:lnTo>
                  <a:lnTo>
                    <a:pt x="327822" y="123073"/>
                  </a:lnTo>
                  <a:lnTo>
                    <a:pt x="332203" y="130588"/>
                  </a:lnTo>
                  <a:cubicBezTo>
                    <a:pt x="338033" y="140910"/>
                    <a:pt x="342529" y="151929"/>
                    <a:pt x="345586" y="163382"/>
                  </a:cubicBezTo>
                  <a:lnTo>
                    <a:pt x="347882" y="171431"/>
                  </a:lnTo>
                  <a:lnTo>
                    <a:pt x="355378" y="175184"/>
                  </a:lnTo>
                  <a:lnTo>
                    <a:pt x="386715" y="190843"/>
                  </a:lnTo>
                  <a:lnTo>
                    <a:pt x="386715" y="214932"/>
                  </a:lnTo>
                  <a:lnTo>
                    <a:pt x="355283" y="230629"/>
                  </a:lnTo>
                  <a:lnTo>
                    <a:pt x="347786" y="234382"/>
                  </a:lnTo>
                  <a:lnTo>
                    <a:pt x="345491" y="242430"/>
                  </a:lnTo>
                  <a:cubicBezTo>
                    <a:pt x="342434" y="253883"/>
                    <a:pt x="337938" y="264903"/>
                    <a:pt x="332108" y="275225"/>
                  </a:cubicBezTo>
                  <a:lnTo>
                    <a:pt x="327803" y="282607"/>
                  </a:lnTo>
                  <a:lnTo>
                    <a:pt x="330451" y="290732"/>
                  </a:lnTo>
                  <a:lnTo>
                    <a:pt x="341176" y="323621"/>
                  </a:lnTo>
                  <a:lnTo>
                    <a:pt x="324326" y="341033"/>
                  </a:lnTo>
                  <a:lnTo>
                    <a:pt x="290989" y="329670"/>
                  </a:lnTo>
                  <a:lnTo>
                    <a:pt x="282759" y="326869"/>
                  </a:lnTo>
                  <a:lnTo>
                    <a:pt x="275244" y="331251"/>
                  </a:lnTo>
                  <a:cubicBezTo>
                    <a:pt x="264920" y="337088"/>
                    <a:pt x="253893" y="341586"/>
                    <a:pt x="242430" y="344634"/>
                  </a:cubicBezTo>
                  <a:lnTo>
                    <a:pt x="234372" y="346939"/>
                  </a:lnTo>
                  <a:lnTo>
                    <a:pt x="230629" y="354435"/>
                  </a:lnTo>
                  <a:lnTo>
                    <a:pt x="214941" y="385867"/>
                  </a:lnTo>
                  <a:lnTo>
                    <a:pt x="190862" y="385867"/>
                  </a:lnTo>
                  <a:lnTo>
                    <a:pt x="175174" y="354435"/>
                  </a:lnTo>
                  <a:lnTo>
                    <a:pt x="171421" y="346939"/>
                  </a:lnTo>
                  <a:lnTo>
                    <a:pt x="163363" y="344634"/>
                  </a:lnTo>
                  <a:cubicBezTo>
                    <a:pt x="151911" y="341582"/>
                    <a:pt x="140895" y="337084"/>
                    <a:pt x="130578" y="331251"/>
                  </a:cubicBezTo>
                  <a:lnTo>
                    <a:pt x="123263" y="326984"/>
                  </a:lnTo>
                  <a:lnTo>
                    <a:pt x="115186" y="329555"/>
                  </a:lnTo>
                  <a:lnTo>
                    <a:pt x="81477" y="340319"/>
                  </a:lnTo>
                  <a:lnTo>
                    <a:pt x="64551" y="323393"/>
                  </a:lnTo>
                  <a:lnTo>
                    <a:pt x="75305" y="289665"/>
                  </a:lnTo>
                  <a:lnTo>
                    <a:pt x="77886" y="281597"/>
                  </a:lnTo>
                  <a:lnTo>
                    <a:pt x="73619" y="274272"/>
                  </a:lnTo>
                  <a:cubicBezTo>
                    <a:pt x="67787" y="263955"/>
                    <a:pt x="63290" y="252938"/>
                    <a:pt x="60236" y="241487"/>
                  </a:cubicBezTo>
                  <a:lnTo>
                    <a:pt x="57931" y="233429"/>
                  </a:lnTo>
                  <a:lnTo>
                    <a:pt x="50444" y="229676"/>
                  </a:lnTo>
                  <a:lnTo>
                    <a:pt x="19012" y="213979"/>
                  </a:lnTo>
                  <a:lnTo>
                    <a:pt x="19012" y="189890"/>
                  </a:lnTo>
                  <a:lnTo>
                    <a:pt x="50444" y="174193"/>
                  </a:lnTo>
                  <a:close/>
                </a:path>
              </a:pathLst>
            </a:custGeom>
            <a:solidFill>
              <a:schemeClr val="tx1"/>
            </a:solidFill>
            <a:ln w="9525" cap="flat">
              <a:solidFill>
                <a:schemeClr val="tx1"/>
              </a:solidFill>
              <a:prstDash val="solid"/>
              <a:miter/>
            </a:ln>
          </p:spPr>
          <p:txBody>
            <a:bodyPr rtlCol="0" anchor="ctr"/>
            <a:lstStyle/>
            <a:p>
              <a:endParaRPr lang="en-SE"/>
            </a:p>
          </p:txBody>
        </p:sp>
        <p:sp>
          <p:nvSpPr>
            <p:cNvPr id="18" name="Freeform 17">
              <a:extLst>
                <a:ext uri="{FF2B5EF4-FFF2-40B4-BE49-F238E27FC236}">
                  <a16:creationId xmlns:a16="http://schemas.microsoft.com/office/drawing/2014/main" id="{CECCAFCF-301E-F75C-0027-98D8B694F672}"/>
                </a:ext>
              </a:extLst>
            </p:cNvPr>
            <p:cNvSpPr/>
            <p:nvPr/>
          </p:nvSpPr>
          <p:spPr>
            <a:xfrm>
              <a:off x="6068694" y="3043094"/>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71438 w 142875"/>
                <a:gd name="connsiteY5" fmla="*/ 123825 h 142875"/>
                <a:gd name="connsiteX6" fmla="*/ 19050 w 142875"/>
                <a:gd name="connsiteY6" fmla="*/ 71438 h 142875"/>
                <a:gd name="connsiteX7" fmla="*/ 71438 w 142875"/>
                <a:gd name="connsiteY7" fmla="*/ 19050 h 142875"/>
                <a:gd name="connsiteX8" fmla="*/ 123825 w 142875"/>
                <a:gd name="connsiteY8" fmla="*/ 71438 h 142875"/>
                <a:gd name="connsiteX9" fmla="*/ 71438 w 142875"/>
                <a:gd name="connsiteY9" fmla="*/ 12386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580" y="32107"/>
                    <a:pt x="110768" y="295"/>
                    <a:pt x="71438" y="0"/>
                  </a:cubicBezTo>
                  <a:close/>
                  <a:moveTo>
                    <a:pt x="71438" y="123825"/>
                  </a:moveTo>
                  <a:cubicBezTo>
                    <a:pt x="42522" y="123783"/>
                    <a:pt x="19092" y="100353"/>
                    <a:pt x="19050" y="71438"/>
                  </a:cubicBezTo>
                  <a:cubicBezTo>
                    <a:pt x="19435" y="42665"/>
                    <a:pt x="42665" y="19435"/>
                    <a:pt x="71438" y="19050"/>
                  </a:cubicBezTo>
                  <a:cubicBezTo>
                    <a:pt x="100353" y="19092"/>
                    <a:pt x="123783" y="42522"/>
                    <a:pt x="123825" y="71438"/>
                  </a:cubicBezTo>
                  <a:cubicBezTo>
                    <a:pt x="123466" y="100227"/>
                    <a:pt x="100226" y="123483"/>
                    <a:pt x="71438" y="123863"/>
                  </a:cubicBezTo>
                  <a:close/>
                </a:path>
              </a:pathLst>
            </a:custGeom>
            <a:solidFill>
              <a:schemeClr val="tx1"/>
            </a:solidFill>
            <a:ln w="9525" cap="flat">
              <a:solidFill>
                <a:schemeClr val="tx1"/>
              </a:solidFill>
              <a:prstDash val="solid"/>
              <a:miter/>
            </a:ln>
          </p:spPr>
          <p:txBody>
            <a:bodyPr rtlCol="0" anchor="ctr"/>
            <a:lstStyle/>
            <a:p>
              <a:endParaRPr lang="en-SE"/>
            </a:p>
          </p:txBody>
        </p:sp>
        <p:sp>
          <p:nvSpPr>
            <p:cNvPr id="19" name="Freeform 18">
              <a:extLst>
                <a:ext uri="{FF2B5EF4-FFF2-40B4-BE49-F238E27FC236}">
                  <a16:creationId xmlns:a16="http://schemas.microsoft.com/office/drawing/2014/main" id="{C0DA57A0-F33B-8D38-1704-4C8058D41B76}"/>
                </a:ext>
              </a:extLst>
            </p:cNvPr>
            <p:cNvSpPr/>
            <p:nvPr/>
          </p:nvSpPr>
          <p:spPr>
            <a:xfrm>
              <a:off x="5853429" y="3389947"/>
              <a:ext cx="142875" cy="142875"/>
            </a:xfrm>
            <a:custGeom>
              <a:avLst/>
              <a:gdLst>
                <a:gd name="connsiteX0" fmla="*/ 71438 w 142875"/>
                <a:gd name="connsiteY0" fmla="*/ 142875 h 142875"/>
                <a:gd name="connsiteX1" fmla="*/ 142875 w 142875"/>
                <a:gd name="connsiteY1" fmla="*/ 71438 h 142875"/>
                <a:gd name="connsiteX2" fmla="*/ 71438 w 142875"/>
                <a:gd name="connsiteY2" fmla="*/ 0 h 142875"/>
                <a:gd name="connsiteX3" fmla="*/ 0 w 142875"/>
                <a:gd name="connsiteY3" fmla="*/ 71438 h 142875"/>
                <a:gd name="connsiteX4" fmla="*/ 71266 w 142875"/>
                <a:gd name="connsiteY4" fmla="*/ 142875 h 142875"/>
                <a:gd name="connsiteX5" fmla="*/ 71438 w 142875"/>
                <a:gd name="connsiteY5" fmla="*/ 142875 h 142875"/>
                <a:gd name="connsiteX6" fmla="*/ 71438 w 142875"/>
                <a:gd name="connsiteY6" fmla="*/ 19002 h 142875"/>
                <a:gd name="connsiteX7" fmla="*/ 123825 w 142875"/>
                <a:gd name="connsiteY7" fmla="*/ 71390 h 142875"/>
                <a:gd name="connsiteX8" fmla="*/ 71438 w 142875"/>
                <a:gd name="connsiteY8" fmla="*/ 123777 h 142875"/>
                <a:gd name="connsiteX9" fmla="*/ 19050 w 142875"/>
                <a:gd name="connsiteY9" fmla="*/ 71390 h 142875"/>
                <a:gd name="connsiteX10" fmla="*/ 71438 w 142875"/>
                <a:gd name="connsiteY10" fmla="*/ 190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142875"/>
                  </a:moveTo>
                  <a:cubicBezTo>
                    <a:pt x="110891" y="142875"/>
                    <a:pt x="142875" y="110891"/>
                    <a:pt x="142875" y="71438"/>
                  </a:cubicBezTo>
                  <a:cubicBezTo>
                    <a:pt x="142875" y="31984"/>
                    <a:pt x="110891" y="0"/>
                    <a:pt x="71438" y="0"/>
                  </a:cubicBezTo>
                  <a:cubicBezTo>
                    <a:pt x="31984" y="0"/>
                    <a:pt x="0" y="31984"/>
                    <a:pt x="0" y="71438"/>
                  </a:cubicBezTo>
                  <a:cubicBezTo>
                    <a:pt x="-48" y="110844"/>
                    <a:pt x="31859" y="142827"/>
                    <a:pt x="71266" y="142875"/>
                  </a:cubicBezTo>
                  <a:cubicBezTo>
                    <a:pt x="71323" y="142875"/>
                    <a:pt x="71380" y="142875"/>
                    <a:pt x="71438" y="142875"/>
                  </a:cubicBezTo>
                  <a:close/>
                  <a:moveTo>
                    <a:pt x="71438" y="19002"/>
                  </a:moveTo>
                  <a:cubicBezTo>
                    <a:pt x="100371" y="19002"/>
                    <a:pt x="123825" y="42457"/>
                    <a:pt x="123825" y="71390"/>
                  </a:cubicBezTo>
                  <a:cubicBezTo>
                    <a:pt x="123825" y="100323"/>
                    <a:pt x="100371" y="123777"/>
                    <a:pt x="71438" y="123777"/>
                  </a:cubicBezTo>
                  <a:cubicBezTo>
                    <a:pt x="42504" y="123777"/>
                    <a:pt x="19050" y="100323"/>
                    <a:pt x="19050" y="71390"/>
                  </a:cubicBezTo>
                  <a:cubicBezTo>
                    <a:pt x="19092" y="42475"/>
                    <a:pt x="42522" y="19044"/>
                    <a:pt x="71438" y="19002"/>
                  </a:cubicBezTo>
                  <a:close/>
                </a:path>
              </a:pathLst>
            </a:custGeom>
            <a:solidFill>
              <a:schemeClr val="tx1"/>
            </a:solidFill>
            <a:ln w="9525" cap="flat">
              <a:solidFill>
                <a:schemeClr val="tx1"/>
              </a:solidFill>
              <a:prstDash val="solid"/>
              <a:miter/>
            </a:ln>
          </p:spPr>
          <p:txBody>
            <a:bodyPr rtlCol="0" anchor="ctr"/>
            <a:lstStyle/>
            <a:p>
              <a:endParaRPr lang="en-SE"/>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C30089-7A13-E7AD-802C-2385C8927DD0}"/>
                  </a:ext>
                </a:extLst>
              </p:cNvPr>
              <p:cNvSpPr txBox="1"/>
              <p:nvPr/>
            </p:nvSpPr>
            <p:spPr>
              <a:xfrm>
                <a:off x="7856900" y="3069000"/>
                <a:ext cx="720000" cy="720000"/>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r>
                            <a:rPr lang="sv-SE" b="0" i="1" smtClean="0">
                              <a:latin typeface="Cambria Math" panose="02040503050406030204" pitchFamily="18" charset="0"/>
                            </a:rPr>
                            <m:t>2.3</m:t>
                          </m:r>
                        </m:e>
                      </m:d>
                    </m:oMath>
                  </m:oMathPara>
                </a14:m>
                <a:endParaRPr lang="sv-SE" i="1" dirty="0"/>
              </a:p>
            </p:txBody>
          </p:sp>
        </mc:Choice>
        <mc:Fallback xmlns="">
          <p:sp>
            <p:nvSpPr>
              <p:cNvPr id="13" name="TextBox 12">
                <a:extLst>
                  <a:ext uri="{FF2B5EF4-FFF2-40B4-BE49-F238E27FC236}">
                    <a16:creationId xmlns:a16="http://schemas.microsoft.com/office/drawing/2014/main" id="{25C30089-7A13-E7AD-802C-2385C8927DD0}"/>
                  </a:ext>
                </a:extLst>
              </p:cNvPr>
              <p:cNvSpPr txBox="1">
                <a:spLocks noRot="1" noChangeAspect="1" noMove="1" noResize="1" noEditPoints="1" noAdjustHandles="1" noChangeArrowheads="1" noChangeShapeType="1" noTextEdit="1"/>
              </p:cNvSpPr>
              <p:nvPr/>
            </p:nvSpPr>
            <p:spPr>
              <a:xfrm>
                <a:off x="7856900" y="3069000"/>
                <a:ext cx="720000" cy="720000"/>
              </a:xfrm>
              <a:prstGeom prst="rect">
                <a:avLst/>
              </a:prstGeom>
              <a:blipFill>
                <a:blip r:embed="rId3"/>
                <a:stretch>
                  <a:fillRect/>
                </a:stretch>
              </a:blipFill>
              <a:ln>
                <a:solidFill>
                  <a:schemeClr val="tx1"/>
                </a:solidFill>
              </a:ln>
            </p:spPr>
            <p:txBody>
              <a:bodyPr/>
              <a:lstStyle/>
              <a:p>
                <a:r>
                  <a:rPr lang="en-SE">
                    <a:noFill/>
                  </a:rPr>
                  <a:t> </a:t>
                </a:r>
              </a:p>
            </p:txBody>
          </p:sp>
        </mc:Fallback>
      </mc:AlternateContent>
      <p:sp>
        <p:nvSpPr>
          <p:cNvPr id="14" name="TextBox 13">
            <a:extLst>
              <a:ext uri="{FF2B5EF4-FFF2-40B4-BE49-F238E27FC236}">
                <a16:creationId xmlns:a16="http://schemas.microsoft.com/office/drawing/2014/main" id="{3E67C6B9-5CA2-EDE3-F901-9B1679BB801F}"/>
              </a:ext>
            </a:extLst>
          </p:cNvPr>
          <p:cNvSpPr txBox="1"/>
          <p:nvPr/>
        </p:nvSpPr>
        <p:spPr>
          <a:xfrm>
            <a:off x="9652000" y="2712242"/>
            <a:ext cx="1440000" cy="1440000"/>
          </a:xfrm>
          <a:prstGeom prst="rect">
            <a:avLst/>
          </a:prstGeom>
          <a:noFill/>
          <a:ln>
            <a:solidFill>
              <a:schemeClr val="tx1"/>
            </a:solidFill>
          </a:ln>
        </p:spPr>
        <p:txBody>
          <a:bodyPr wrap="square" rtlCol="0">
            <a:spAutoFit/>
          </a:bodyPr>
          <a:lstStyle/>
          <a:p>
            <a:r>
              <a:rPr lang="sv-SE" i="1" dirty="0" err="1"/>
              <a:t>Predicted</a:t>
            </a:r>
            <a:r>
              <a:rPr lang="sv-SE" i="1" dirty="0"/>
              <a:t> Price is 2.3M SEK</a:t>
            </a:r>
          </a:p>
        </p:txBody>
      </p:sp>
      <p:pic>
        <p:nvPicPr>
          <p:cNvPr id="1026" name="Picture 2">
            <a:extLst>
              <a:ext uri="{FF2B5EF4-FFF2-40B4-BE49-F238E27FC236}">
                <a16:creationId xmlns:a16="http://schemas.microsoft.com/office/drawing/2014/main" id="{FA59432E-2816-1B95-543F-16F7BAA869CD}"/>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4539455"/>
            <a:ext cx="1800000" cy="1440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98BDE4-53EB-84FB-8116-E69B9DD2A463}"/>
                  </a:ext>
                </a:extLst>
              </p:cNvPr>
              <p:cNvSpPr txBox="1"/>
              <p:nvPr/>
            </p:nvSpPr>
            <p:spPr>
              <a:xfrm>
                <a:off x="3327400" y="4539455"/>
                <a:ext cx="1440000" cy="158703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m>
                            <m:mPr>
                              <m:mcs>
                                <m:mc>
                                  <m:mcPr>
                                    <m:count m:val="1"/>
                                    <m:mcJc m:val="center"/>
                                  </m:mcPr>
                                </m:mc>
                              </m:mcs>
                              <m:ctrlPr>
                                <a:rPr lang="sv-SE" b="0" i="1" smtClean="0">
                                  <a:latin typeface="Cambria Math" panose="02040503050406030204" pitchFamily="18" charset="0"/>
                                </a:rPr>
                              </m:ctrlPr>
                            </m:mPr>
                            <m:mr>
                              <m:e>
                                <m:r>
                                  <a:rPr lang="sv-SE" b="0" i="1" smtClean="0">
                                    <a:latin typeface="Cambria Math" panose="02040503050406030204" pitchFamily="18" charset="0"/>
                                  </a:rPr>
                                  <m:t>2.3</m:t>
                                </m:r>
                              </m:e>
                            </m:mr>
                            <m:mr>
                              <m:e>
                                <m:eqArr>
                                  <m:eqArrPr>
                                    <m:ctrlPr>
                                      <a:rPr lang="sv-SE" b="0" i="1" smtClean="0">
                                        <a:latin typeface="Cambria Math" panose="02040503050406030204" pitchFamily="18" charset="0"/>
                                        <a:ea typeface="Cambria Math" panose="02040503050406030204" pitchFamily="18" charset="0"/>
                                      </a:rPr>
                                    </m:ctrlPr>
                                  </m:eqArrPr>
                                  <m:e>
                                    <m:r>
                                      <a:rPr lang="sv-SE" b="0" i="1" smtClean="0">
                                        <a:latin typeface="Cambria Math" panose="02040503050406030204" pitchFamily="18" charset="0"/>
                                        <a:ea typeface="Cambria Math" panose="02040503050406030204" pitchFamily="18" charset="0"/>
                                      </a:rPr>
                                      <m:t>⋮</m:t>
                                    </m:r>
                                  </m:e>
                                  <m:e>
                                    <m:r>
                                      <a:rPr lang="sv-SE" b="0" i="1" smtClean="0">
                                        <a:latin typeface="Cambria Math" panose="02040503050406030204" pitchFamily="18" charset="0"/>
                                        <a:ea typeface="Cambria Math" panose="02040503050406030204" pitchFamily="18" charset="0"/>
                                      </a:rPr>
                                      <m:t>4.5</m:t>
                                    </m:r>
                                  </m:e>
                                  <m:e>
                                    <m:r>
                                      <a:rPr lang="sv-SE" b="0" i="1" smtClean="0">
                                        <a:latin typeface="Cambria Math" panose="02040503050406030204" pitchFamily="18" charset="0"/>
                                        <a:ea typeface="Cambria Math" panose="02040503050406030204" pitchFamily="18" charset="0"/>
                                      </a:rPr>
                                      <m:t>12</m:t>
                                    </m:r>
                                  </m:e>
                                  <m:e>
                                    <m:r>
                                      <a:rPr lang="sv-SE" b="0" i="1" smtClean="0">
                                        <a:latin typeface="Cambria Math" panose="02040503050406030204" pitchFamily="18" charset="0"/>
                                        <a:ea typeface="Cambria Math" panose="02040503050406030204" pitchFamily="18" charset="0"/>
                                      </a:rPr>
                                      <m:t>1</m:t>
                                    </m:r>
                                  </m:e>
                                  <m:e>
                                    <m:r>
                                      <a:rPr lang="sv-SE" b="0" i="1" smtClean="0">
                                        <a:latin typeface="Cambria Math" panose="02040503050406030204" pitchFamily="18" charset="0"/>
                                        <a:ea typeface="Cambria Math" panose="02040503050406030204" pitchFamily="18" charset="0"/>
                                      </a:rPr>
                                      <m:t>12</m:t>
                                    </m:r>
                                  </m:e>
                                </m:eqArr>
                              </m:e>
                            </m:mr>
                          </m:m>
                        </m:e>
                      </m:d>
                    </m:oMath>
                  </m:oMathPara>
                </a14:m>
                <a:endParaRPr lang="sv-SE" i="1" dirty="0"/>
              </a:p>
            </p:txBody>
          </p:sp>
        </mc:Choice>
        <mc:Fallback xmlns="">
          <p:sp>
            <p:nvSpPr>
              <p:cNvPr id="20" name="TextBox 19">
                <a:extLst>
                  <a:ext uri="{FF2B5EF4-FFF2-40B4-BE49-F238E27FC236}">
                    <a16:creationId xmlns:a16="http://schemas.microsoft.com/office/drawing/2014/main" id="{2198BDE4-53EB-84FB-8116-E69B9DD2A463}"/>
                  </a:ext>
                </a:extLst>
              </p:cNvPr>
              <p:cNvSpPr txBox="1">
                <a:spLocks noRot="1" noChangeAspect="1" noMove="1" noResize="1" noEditPoints="1" noAdjustHandles="1" noChangeArrowheads="1" noChangeShapeType="1" noTextEdit="1"/>
              </p:cNvSpPr>
              <p:nvPr/>
            </p:nvSpPr>
            <p:spPr>
              <a:xfrm>
                <a:off x="3327400" y="4539455"/>
                <a:ext cx="1440000" cy="1587038"/>
              </a:xfrm>
              <a:prstGeom prst="rect">
                <a:avLst/>
              </a:prstGeom>
              <a:blipFill>
                <a:blip r:embed="rId5"/>
                <a:stretch>
                  <a:fillRect b="-1587"/>
                </a:stretch>
              </a:blipFill>
              <a:ln>
                <a:solidFill>
                  <a:schemeClr val="tx1"/>
                </a:solidFill>
              </a:ln>
            </p:spPr>
            <p:txBody>
              <a:bodyPr/>
              <a:lstStyle/>
              <a:p>
                <a:r>
                  <a:rPr lang="en-SE">
                    <a:noFill/>
                  </a:rPr>
                  <a:t> </a:t>
                </a:r>
              </a:p>
            </p:txBody>
          </p:sp>
        </mc:Fallback>
      </mc:AlternateContent>
      <p:grpSp>
        <p:nvGrpSpPr>
          <p:cNvPr id="21" name="Graphic 11" descr="Gears outline">
            <a:extLst>
              <a:ext uri="{FF2B5EF4-FFF2-40B4-BE49-F238E27FC236}">
                <a16:creationId xmlns:a16="http://schemas.microsoft.com/office/drawing/2014/main" id="{3BCBC9CF-600E-6419-8AFD-4FA498ED6744}"/>
              </a:ext>
            </a:extLst>
          </p:cNvPr>
          <p:cNvGrpSpPr/>
          <p:nvPr/>
        </p:nvGrpSpPr>
        <p:grpSpPr>
          <a:xfrm>
            <a:off x="5721984" y="4873753"/>
            <a:ext cx="621029" cy="751693"/>
            <a:chOff x="5721984" y="2911592"/>
            <a:chExt cx="621029" cy="751693"/>
          </a:xfrm>
          <a:solidFill>
            <a:schemeClr val="tx1"/>
          </a:solidFill>
        </p:grpSpPr>
        <p:sp>
          <p:nvSpPr>
            <p:cNvPr id="22" name="Freeform 21">
              <a:extLst>
                <a:ext uri="{FF2B5EF4-FFF2-40B4-BE49-F238E27FC236}">
                  <a16:creationId xmlns:a16="http://schemas.microsoft.com/office/drawing/2014/main" id="{DFD7F86D-A9C0-B2CB-E534-15D15A7D22A1}"/>
                </a:ext>
              </a:extLst>
            </p:cNvPr>
            <p:cNvSpPr/>
            <p:nvPr/>
          </p:nvSpPr>
          <p:spPr>
            <a:xfrm>
              <a:off x="5937250" y="2911592"/>
              <a:ext cx="405764" cy="404812"/>
            </a:xfrm>
            <a:custGeom>
              <a:avLst/>
              <a:gdLst>
                <a:gd name="connsiteX0" fmla="*/ 347663 w 405764"/>
                <a:gd name="connsiteY0" fmla="*/ 284902 h 404812"/>
                <a:gd name="connsiteX1" fmla="*/ 363855 w 405764"/>
                <a:gd name="connsiteY1" fmla="*/ 247755 h 404812"/>
                <a:gd name="connsiteX2" fmla="*/ 405765 w 405764"/>
                <a:gd name="connsiteY2" fmla="*/ 226800 h 404812"/>
                <a:gd name="connsiteX3" fmla="*/ 405765 w 405764"/>
                <a:gd name="connsiteY3" fmla="*/ 179175 h 404812"/>
                <a:gd name="connsiteX4" fmla="*/ 363855 w 405764"/>
                <a:gd name="connsiteY4" fmla="*/ 158220 h 404812"/>
                <a:gd name="connsiteX5" fmla="*/ 348615 w 405764"/>
                <a:gd name="connsiteY5" fmla="*/ 121072 h 404812"/>
                <a:gd name="connsiteX6" fmla="*/ 363855 w 405764"/>
                <a:gd name="connsiteY6" fmla="*/ 76305 h 404812"/>
                <a:gd name="connsiteX7" fmla="*/ 329565 w 405764"/>
                <a:gd name="connsiteY7" fmla="*/ 42015 h 404812"/>
                <a:gd name="connsiteX8" fmla="*/ 284798 w 405764"/>
                <a:gd name="connsiteY8" fmla="*/ 57255 h 404812"/>
                <a:gd name="connsiteX9" fmla="*/ 247650 w 405764"/>
                <a:gd name="connsiteY9" fmla="*/ 41910 h 404812"/>
                <a:gd name="connsiteX10" fmla="*/ 226695 w 405764"/>
                <a:gd name="connsiteY10" fmla="*/ 0 h 404812"/>
                <a:gd name="connsiteX11" fmla="*/ 179070 w 405764"/>
                <a:gd name="connsiteY11" fmla="*/ 0 h 404812"/>
                <a:gd name="connsiteX12" fmla="*/ 158115 w 405764"/>
                <a:gd name="connsiteY12" fmla="*/ 41910 h 404812"/>
                <a:gd name="connsiteX13" fmla="*/ 120968 w 405764"/>
                <a:gd name="connsiteY13" fmla="*/ 57150 h 404812"/>
                <a:gd name="connsiteX14" fmla="*/ 76200 w 405764"/>
                <a:gd name="connsiteY14" fmla="*/ 41910 h 404812"/>
                <a:gd name="connsiteX15" fmla="*/ 41910 w 405764"/>
                <a:gd name="connsiteY15" fmla="*/ 76200 h 404812"/>
                <a:gd name="connsiteX16" fmla="*/ 57150 w 405764"/>
                <a:gd name="connsiteY16" fmla="*/ 120968 h 404812"/>
                <a:gd name="connsiteX17" fmla="*/ 41910 w 405764"/>
                <a:gd name="connsiteY17" fmla="*/ 158115 h 404812"/>
                <a:gd name="connsiteX18" fmla="*/ 0 w 405764"/>
                <a:gd name="connsiteY18" fmla="*/ 179070 h 404812"/>
                <a:gd name="connsiteX19" fmla="*/ 0 w 405764"/>
                <a:gd name="connsiteY19" fmla="*/ 226695 h 404812"/>
                <a:gd name="connsiteX20" fmla="*/ 41910 w 405764"/>
                <a:gd name="connsiteY20" fmla="*/ 247650 h 404812"/>
                <a:gd name="connsiteX21" fmla="*/ 57150 w 405764"/>
                <a:gd name="connsiteY21" fmla="*/ 284798 h 404812"/>
                <a:gd name="connsiteX22" fmla="*/ 41910 w 405764"/>
                <a:gd name="connsiteY22" fmla="*/ 329565 h 404812"/>
                <a:gd name="connsiteX23" fmla="*/ 75248 w 405764"/>
                <a:gd name="connsiteY23" fmla="*/ 362903 h 404812"/>
                <a:gd name="connsiteX24" fmla="*/ 120015 w 405764"/>
                <a:gd name="connsiteY24" fmla="*/ 347663 h 404812"/>
                <a:gd name="connsiteX25" fmla="*/ 157163 w 405764"/>
                <a:gd name="connsiteY25" fmla="*/ 362903 h 404812"/>
                <a:gd name="connsiteX26" fmla="*/ 178118 w 405764"/>
                <a:gd name="connsiteY26" fmla="*/ 404813 h 404812"/>
                <a:gd name="connsiteX27" fmla="*/ 225743 w 405764"/>
                <a:gd name="connsiteY27" fmla="*/ 404813 h 404812"/>
                <a:gd name="connsiteX28" fmla="*/ 246698 w 405764"/>
                <a:gd name="connsiteY28" fmla="*/ 362903 h 404812"/>
                <a:gd name="connsiteX29" fmla="*/ 283845 w 405764"/>
                <a:gd name="connsiteY29" fmla="*/ 347663 h 404812"/>
                <a:gd name="connsiteX30" fmla="*/ 328613 w 405764"/>
                <a:gd name="connsiteY30" fmla="*/ 362903 h 404812"/>
                <a:gd name="connsiteX31" fmla="*/ 362903 w 405764"/>
                <a:gd name="connsiteY31" fmla="*/ 329565 h 404812"/>
                <a:gd name="connsiteX32" fmla="*/ 329622 w 405764"/>
                <a:gd name="connsiteY32" fmla="*/ 291036 h 404812"/>
                <a:gd name="connsiteX33" fmla="*/ 340995 w 405764"/>
                <a:gd name="connsiteY33" fmla="*/ 324422 h 404812"/>
                <a:gd name="connsiteX34" fmla="*/ 323707 w 405764"/>
                <a:gd name="connsiteY34" fmla="*/ 341233 h 404812"/>
                <a:gd name="connsiteX35" fmla="*/ 289989 w 405764"/>
                <a:gd name="connsiteY35" fmla="*/ 329746 h 404812"/>
                <a:gd name="connsiteX36" fmla="*/ 281759 w 405764"/>
                <a:gd name="connsiteY36" fmla="*/ 326946 h 404812"/>
                <a:gd name="connsiteX37" fmla="*/ 274244 w 405764"/>
                <a:gd name="connsiteY37" fmla="*/ 331327 h 404812"/>
                <a:gd name="connsiteX38" fmla="*/ 241468 w 405764"/>
                <a:gd name="connsiteY38" fmla="*/ 344710 h 404812"/>
                <a:gd name="connsiteX39" fmla="*/ 233410 w 405764"/>
                <a:gd name="connsiteY39" fmla="*/ 347015 h 404812"/>
                <a:gd name="connsiteX40" fmla="*/ 229657 w 405764"/>
                <a:gd name="connsiteY40" fmla="*/ 354511 h 404812"/>
                <a:gd name="connsiteX41" fmla="*/ 213970 w 405764"/>
                <a:gd name="connsiteY41" fmla="*/ 385944 h 404812"/>
                <a:gd name="connsiteX42" fmla="*/ 189919 w 405764"/>
                <a:gd name="connsiteY42" fmla="*/ 385944 h 404812"/>
                <a:gd name="connsiteX43" fmla="*/ 174231 w 405764"/>
                <a:gd name="connsiteY43" fmla="*/ 354511 h 404812"/>
                <a:gd name="connsiteX44" fmla="*/ 170478 w 405764"/>
                <a:gd name="connsiteY44" fmla="*/ 347015 h 404812"/>
                <a:gd name="connsiteX45" fmla="*/ 162420 w 405764"/>
                <a:gd name="connsiteY45" fmla="*/ 344710 h 404812"/>
                <a:gd name="connsiteX46" fmla="*/ 129635 w 405764"/>
                <a:gd name="connsiteY46" fmla="*/ 331327 h 404812"/>
                <a:gd name="connsiteX47" fmla="*/ 122130 w 405764"/>
                <a:gd name="connsiteY47" fmla="*/ 326946 h 404812"/>
                <a:gd name="connsiteX48" fmla="*/ 113900 w 405764"/>
                <a:gd name="connsiteY48" fmla="*/ 329746 h 404812"/>
                <a:gd name="connsiteX49" fmla="*/ 80353 w 405764"/>
                <a:gd name="connsiteY49" fmla="*/ 341176 h 404812"/>
                <a:gd name="connsiteX50" fmla="*/ 63779 w 405764"/>
                <a:gd name="connsiteY50" fmla="*/ 324602 h 404812"/>
                <a:gd name="connsiteX51" fmla="*/ 75209 w 405764"/>
                <a:gd name="connsiteY51" fmla="*/ 291046 h 404812"/>
                <a:gd name="connsiteX52" fmla="*/ 78010 w 405764"/>
                <a:gd name="connsiteY52" fmla="*/ 282816 h 404812"/>
                <a:gd name="connsiteX53" fmla="*/ 73628 w 405764"/>
                <a:gd name="connsiteY53" fmla="*/ 275311 h 404812"/>
                <a:gd name="connsiteX54" fmla="*/ 60293 w 405764"/>
                <a:gd name="connsiteY54" fmla="*/ 242516 h 404812"/>
                <a:gd name="connsiteX55" fmla="*/ 57988 w 405764"/>
                <a:gd name="connsiteY55" fmla="*/ 234458 h 404812"/>
                <a:gd name="connsiteX56" fmla="*/ 50502 w 405764"/>
                <a:gd name="connsiteY56" fmla="*/ 230715 h 404812"/>
                <a:gd name="connsiteX57" fmla="*/ 19050 w 405764"/>
                <a:gd name="connsiteY57" fmla="*/ 215008 h 404812"/>
                <a:gd name="connsiteX58" fmla="*/ 19050 w 405764"/>
                <a:gd name="connsiteY58" fmla="*/ 190919 h 404812"/>
                <a:gd name="connsiteX59" fmla="*/ 50482 w 405764"/>
                <a:gd name="connsiteY59" fmla="*/ 175260 h 404812"/>
                <a:gd name="connsiteX60" fmla="*/ 57969 w 405764"/>
                <a:gd name="connsiteY60" fmla="*/ 171507 h 404812"/>
                <a:gd name="connsiteX61" fmla="*/ 60274 w 405764"/>
                <a:gd name="connsiteY61" fmla="*/ 163449 h 404812"/>
                <a:gd name="connsiteX62" fmla="*/ 73609 w 405764"/>
                <a:gd name="connsiteY62" fmla="*/ 130664 h 404812"/>
                <a:gd name="connsiteX63" fmla="*/ 77991 w 405764"/>
                <a:gd name="connsiteY63" fmla="*/ 123149 h 404812"/>
                <a:gd name="connsiteX64" fmla="*/ 75190 w 405764"/>
                <a:gd name="connsiteY64" fmla="*/ 114929 h 404812"/>
                <a:gd name="connsiteX65" fmla="*/ 63760 w 405764"/>
                <a:gd name="connsiteY65" fmla="*/ 81363 h 404812"/>
                <a:gd name="connsiteX66" fmla="*/ 81286 w 405764"/>
                <a:gd name="connsiteY66" fmla="*/ 63837 h 404812"/>
                <a:gd name="connsiteX67" fmla="*/ 114833 w 405764"/>
                <a:gd name="connsiteY67" fmla="*/ 75267 h 404812"/>
                <a:gd name="connsiteX68" fmla="*/ 123063 w 405764"/>
                <a:gd name="connsiteY68" fmla="*/ 78124 h 404812"/>
                <a:gd name="connsiteX69" fmla="*/ 130569 w 405764"/>
                <a:gd name="connsiteY69" fmla="*/ 73733 h 404812"/>
                <a:gd name="connsiteX70" fmla="*/ 163354 w 405764"/>
                <a:gd name="connsiteY70" fmla="*/ 60398 h 404812"/>
                <a:gd name="connsiteX71" fmla="*/ 171450 w 405764"/>
                <a:gd name="connsiteY71" fmla="*/ 57960 h 404812"/>
                <a:gd name="connsiteX72" fmla="*/ 175203 w 405764"/>
                <a:gd name="connsiteY72" fmla="*/ 50463 h 404812"/>
                <a:gd name="connsiteX73" fmla="*/ 190891 w 405764"/>
                <a:gd name="connsiteY73" fmla="*/ 19031 h 404812"/>
                <a:gd name="connsiteX74" fmla="*/ 214970 w 405764"/>
                <a:gd name="connsiteY74" fmla="*/ 19031 h 404812"/>
                <a:gd name="connsiteX75" fmla="*/ 230657 w 405764"/>
                <a:gd name="connsiteY75" fmla="*/ 50463 h 404812"/>
                <a:gd name="connsiteX76" fmla="*/ 234410 w 405764"/>
                <a:gd name="connsiteY76" fmla="*/ 57960 h 404812"/>
                <a:gd name="connsiteX77" fmla="*/ 242459 w 405764"/>
                <a:gd name="connsiteY77" fmla="*/ 60265 h 404812"/>
                <a:gd name="connsiteX78" fmla="*/ 275244 w 405764"/>
                <a:gd name="connsiteY78" fmla="*/ 73600 h 404812"/>
                <a:gd name="connsiteX79" fmla="*/ 282759 w 405764"/>
                <a:gd name="connsiteY79" fmla="*/ 77991 h 404812"/>
                <a:gd name="connsiteX80" fmla="*/ 290989 w 405764"/>
                <a:gd name="connsiteY80" fmla="*/ 75133 h 404812"/>
                <a:gd name="connsiteX81" fmla="*/ 324526 w 405764"/>
                <a:gd name="connsiteY81" fmla="*/ 63703 h 404812"/>
                <a:gd name="connsiteX82" fmla="*/ 342052 w 405764"/>
                <a:gd name="connsiteY82" fmla="*/ 81229 h 404812"/>
                <a:gd name="connsiteX83" fmla="*/ 330622 w 405764"/>
                <a:gd name="connsiteY83" fmla="*/ 114795 h 404812"/>
                <a:gd name="connsiteX84" fmla="*/ 327822 w 405764"/>
                <a:gd name="connsiteY84" fmla="*/ 123015 h 404812"/>
                <a:gd name="connsiteX85" fmla="*/ 332203 w 405764"/>
                <a:gd name="connsiteY85" fmla="*/ 130531 h 404812"/>
                <a:gd name="connsiteX86" fmla="*/ 345586 w 405764"/>
                <a:gd name="connsiteY86" fmla="*/ 163316 h 404812"/>
                <a:gd name="connsiteX87" fmla="*/ 347882 w 405764"/>
                <a:gd name="connsiteY87" fmla="*/ 171374 h 404812"/>
                <a:gd name="connsiteX88" fmla="*/ 355378 w 405764"/>
                <a:gd name="connsiteY88" fmla="*/ 175127 h 404812"/>
                <a:gd name="connsiteX89" fmla="*/ 386810 w 405764"/>
                <a:gd name="connsiteY89" fmla="*/ 190824 h 404812"/>
                <a:gd name="connsiteX90" fmla="*/ 386810 w 405764"/>
                <a:gd name="connsiteY90" fmla="*/ 214913 h 404812"/>
                <a:gd name="connsiteX91" fmla="*/ 355378 w 405764"/>
                <a:gd name="connsiteY91" fmla="*/ 230610 h 404812"/>
                <a:gd name="connsiteX92" fmla="*/ 348091 w 405764"/>
                <a:gd name="connsiteY92" fmla="*/ 234258 h 404812"/>
                <a:gd name="connsiteX93" fmla="*/ 345691 w 405764"/>
                <a:gd name="connsiteY93" fmla="*/ 242049 h 404812"/>
                <a:gd name="connsiteX94" fmla="*/ 331241 w 405764"/>
                <a:gd name="connsiteY94" fmla="*/ 275273 h 404812"/>
                <a:gd name="connsiteX95" fmla="*/ 326860 w 405764"/>
                <a:gd name="connsiteY95" fmla="*/ 28277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4" h="404812">
                  <a:moveTo>
                    <a:pt x="347663" y="284902"/>
                  </a:moveTo>
                  <a:cubicBezTo>
                    <a:pt x="354417" y="273156"/>
                    <a:pt x="359847" y="260697"/>
                    <a:pt x="363855" y="247755"/>
                  </a:cubicBezTo>
                  <a:lnTo>
                    <a:pt x="405765" y="226800"/>
                  </a:lnTo>
                  <a:lnTo>
                    <a:pt x="405765" y="179175"/>
                  </a:lnTo>
                  <a:lnTo>
                    <a:pt x="363855" y="158220"/>
                  </a:lnTo>
                  <a:cubicBezTo>
                    <a:pt x="360352" y="145248"/>
                    <a:pt x="355232" y="132767"/>
                    <a:pt x="348615" y="121072"/>
                  </a:cubicBezTo>
                  <a:lnTo>
                    <a:pt x="363855" y="76305"/>
                  </a:lnTo>
                  <a:lnTo>
                    <a:pt x="329565" y="42015"/>
                  </a:lnTo>
                  <a:lnTo>
                    <a:pt x="284798" y="57255"/>
                  </a:lnTo>
                  <a:cubicBezTo>
                    <a:pt x="273108" y="50601"/>
                    <a:pt x="260628" y="45446"/>
                    <a:pt x="247650" y="41910"/>
                  </a:cubicBezTo>
                  <a:lnTo>
                    <a:pt x="226695" y="0"/>
                  </a:lnTo>
                  <a:lnTo>
                    <a:pt x="179070" y="0"/>
                  </a:lnTo>
                  <a:lnTo>
                    <a:pt x="158115" y="41910"/>
                  </a:lnTo>
                  <a:cubicBezTo>
                    <a:pt x="145142" y="45410"/>
                    <a:pt x="132661" y="50530"/>
                    <a:pt x="120968" y="57150"/>
                  </a:cubicBezTo>
                  <a:lnTo>
                    <a:pt x="76200" y="41910"/>
                  </a:lnTo>
                  <a:lnTo>
                    <a:pt x="41910" y="76200"/>
                  </a:lnTo>
                  <a:lnTo>
                    <a:pt x="57150" y="120968"/>
                  </a:lnTo>
                  <a:cubicBezTo>
                    <a:pt x="50533" y="132662"/>
                    <a:pt x="45413" y="145143"/>
                    <a:pt x="41910" y="158115"/>
                  </a:cubicBezTo>
                  <a:lnTo>
                    <a:pt x="0" y="179070"/>
                  </a:lnTo>
                  <a:lnTo>
                    <a:pt x="0" y="226695"/>
                  </a:lnTo>
                  <a:lnTo>
                    <a:pt x="41910" y="247650"/>
                  </a:lnTo>
                  <a:cubicBezTo>
                    <a:pt x="45414" y="260622"/>
                    <a:pt x="50535" y="273102"/>
                    <a:pt x="57150" y="284798"/>
                  </a:cubicBezTo>
                  <a:lnTo>
                    <a:pt x="41910" y="329565"/>
                  </a:lnTo>
                  <a:lnTo>
                    <a:pt x="75248" y="362903"/>
                  </a:lnTo>
                  <a:lnTo>
                    <a:pt x="120015" y="347663"/>
                  </a:lnTo>
                  <a:cubicBezTo>
                    <a:pt x="131710" y="354280"/>
                    <a:pt x="144190" y="359399"/>
                    <a:pt x="157163" y="362903"/>
                  </a:cubicBezTo>
                  <a:lnTo>
                    <a:pt x="178118" y="404813"/>
                  </a:lnTo>
                  <a:lnTo>
                    <a:pt x="225743" y="404813"/>
                  </a:lnTo>
                  <a:lnTo>
                    <a:pt x="246698" y="362903"/>
                  </a:lnTo>
                  <a:cubicBezTo>
                    <a:pt x="259670" y="359400"/>
                    <a:pt x="272150" y="354280"/>
                    <a:pt x="283845" y="347663"/>
                  </a:cubicBezTo>
                  <a:lnTo>
                    <a:pt x="328613" y="362903"/>
                  </a:lnTo>
                  <a:lnTo>
                    <a:pt x="362903" y="329565"/>
                  </a:lnTo>
                  <a:close/>
                  <a:moveTo>
                    <a:pt x="329622" y="291036"/>
                  </a:moveTo>
                  <a:lnTo>
                    <a:pt x="340995" y="324422"/>
                  </a:lnTo>
                  <a:lnTo>
                    <a:pt x="323707" y="341233"/>
                  </a:lnTo>
                  <a:lnTo>
                    <a:pt x="289989" y="329746"/>
                  </a:lnTo>
                  <a:lnTo>
                    <a:pt x="281759" y="326946"/>
                  </a:lnTo>
                  <a:lnTo>
                    <a:pt x="274244" y="331327"/>
                  </a:lnTo>
                  <a:cubicBezTo>
                    <a:pt x="263929" y="337156"/>
                    <a:pt x="252915" y="341653"/>
                    <a:pt x="241468" y="344710"/>
                  </a:cubicBezTo>
                  <a:lnTo>
                    <a:pt x="233410" y="347015"/>
                  </a:lnTo>
                  <a:lnTo>
                    <a:pt x="229657" y="354511"/>
                  </a:lnTo>
                  <a:lnTo>
                    <a:pt x="213970" y="385944"/>
                  </a:lnTo>
                  <a:lnTo>
                    <a:pt x="189919" y="385944"/>
                  </a:lnTo>
                  <a:lnTo>
                    <a:pt x="174231" y="354511"/>
                  </a:lnTo>
                  <a:lnTo>
                    <a:pt x="170478" y="347015"/>
                  </a:lnTo>
                  <a:lnTo>
                    <a:pt x="162420" y="344710"/>
                  </a:lnTo>
                  <a:cubicBezTo>
                    <a:pt x="150970" y="341653"/>
                    <a:pt x="139954" y="337156"/>
                    <a:pt x="129635" y="331327"/>
                  </a:cubicBezTo>
                  <a:lnTo>
                    <a:pt x="122130" y="326946"/>
                  </a:lnTo>
                  <a:lnTo>
                    <a:pt x="113900" y="329746"/>
                  </a:lnTo>
                  <a:lnTo>
                    <a:pt x="80353" y="341176"/>
                  </a:lnTo>
                  <a:lnTo>
                    <a:pt x="63779" y="324602"/>
                  </a:lnTo>
                  <a:lnTo>
                    <a:pt x="75209" y="291046"/>
                  </a:lnTo>
                  <a:lnTo>
                    <a:pt x="78010" y="282816"/>
                  </a:lnTo>
                  <a:lnTo>
                    <a:pt x="73628" y="275311"/>
                  </a:lnTo>
                  <a:cubicBezTo>
                    <a:pt x="67812" y="264988"/>
                    <a:pt x="63331" y="253968"/>
                    <a:pt x="60293" y="242516"/>
                  </a:cubicBezTo>
                  <a:lnTo>
                    <a:pt x="57988" y="234458"/>
                  </a:lnTo>
                  <a:lnTo>
                    <a:pt x="50502" y="230715"/>
                  </a:lnTo>
                  <a:lnTo>
                    <a:pt x="19050" y="215008"/>
                  </a:lnTo>
                  <a:lnTo>
                    <a:pt x="19050" y="190919"/>
                  </a:lnTo>
                  <a:lnTo>
                    <a:pt x="50482" y="175260"/>
                  </a:lnTo>
                  <a:lnTo>
                    <a:pt x="57969" y="171507"/>
                  </a:lnTo>
                  <a:lnTo>
                    <a:pt x="60274" y="163449"/>
                  </a:lnTo>
                  <a:cubicBezTo>
                    <a:pt x="63314" y="152000"/>
                    <a:pt x="67794" y="140984"/>
                    <a:pt x="73609" y="130664"/>
                  </a:cubicBezTo>
                  <a:lnTo>
                    <a:pt x="77991" y="123149"/>
                  </a:lnTo>
                  <a:lnTo>
                    <a:pt x="75190" y="114929"/>
                  </a:lnTo>
                  <a:lnTo>
                    <a:pt x="63760" y="81363"/>
                  </a:lnTo>
                  <a:lnTo>
                    <a:pt x="81286" y="63837"/>
                  </a:lnTo>
                  <a:lnTo>
                    <a:pt x="114833" y="75267"/>
                  </a:lnTo>
                  <a:lnTo>
                    <a:pt x="123063" y="78124"/>
                  </a:lnTo>
                  <a:lnTo>
                    <a:pt x="130569" y="73733"/>
                  </a:lnTo>
                  <a:cubicBezTo>
                    <a:pt x="140889" y="67920"/>
                    <a:pt x="151906" y="63439"/>
                    <a:pt x="163354" y="60398"/>
                  </a:cubicBezTo>
                  <a:lnTo>
                    <a:pt x="171450" y="57960"/>
                  </a:lnTo>
                  <a:lnTo>
                    <a:pt x="175203" y="50463"/>
                  </a:lnTo>
                  <a:lnTo>
                    <a:pt x="190891" y="19031"/>
                  </a:lnTo>
                  <a:lnTo>
                    <a:pt x="214970" y="19031"/>
                  </a:lnTo>
                  <a:lnTo>
                    <a:pt x="230657" y="50463"/>
                  </a:lnTo>
                  <a:lnTo>
                    <a:pt x="234410" y="57960"/>
                  </a:lnTo>
                  <a:lnTo>
                    <a:pt x="242459" y="60265"/>
                  </a:lnTo>
                  <a:cubicBezTo>
                    <a:pt x="253908" y="63304"/>
                    <a:pt x="264924" y="67785"/>
                    <a:pt x="275244" y="73600"/>
                  </a:cubicBezTo>
                  <a:lnTo>
                    <a:pt x="282759" y="77991"/>
                  </a:lnTo>
                  <a:lnTo>
                    <a:pt x="290989" y="75133"/>
                  </a:lnTo>
                  <a:lnTo>
                    <a:pt x="324526" y="63703"/>
                  </a:lnTo>
                  <a:lnTo>
                    <a:pt x="342052" y="81229"/>
                  </a:lnTo>
                  <a:lnTo>
                    <a:pt x="330622" y="114795"/>
                  </a:lnTo>
                  <a:lnTo>
                    <a:pt x="327822" y="123015"/>
                  </a:lnTo>
                  <a:lnTo>
                    <a:pt x="332203" y="130531"/>
                  </a:lnTo>
                  <a:cubicBezTo>
                    <a:pt x="338031" y="140850"/>
                    <a:pt x="342528" y="151867"/>
                    <a:pt x="345586" y="163316"/>
                  </a:cubicBezTo>
                  <a:lnTo>
                    <a:pt x="347882" y="171374"/>
                  </a:lnTo>
                  <a:lnTo>
                    <a:pt x="355378" y="175127"/>
                  </a:lnTo>
                  <a:lnTo>
                    <a:pt x="386810" y="190824"/>
                  </a:lnTo>
                  <a:lnTo>
                    <a:pt x="386810" y="214913"/>
                  </a:lnTo>
                  <a:lnTo>
                    <a:pt x="355378" y="230610"/>
                  </a:lnTo>
                  <a:lnTo>
                    <a:pt x="348091" y="234258"/>
                  </a:lnTo>
                  <a:lnTo>
                    <a:pt x="345691" y="242049"/>
                  </a:lnTo>
                  <a:cubicBezTo>
                    <a:pt x="342109" y="253621"/>
                    <a:pt x="337264" y="264763"/>
                    <a:pt x="331241" y="275273"/>
                  </a:cubicBezTo>
                  <a:lnTo>
                    <a:pt x="326860" y="282778"/>
                  </a:lnTo>
                  <a:close/>
                </a:path>
              </a:pathLst>
            </a:custGeom>
            <a:grpFill/>
            <a:ln w="9525" cap="flat">
              <a:solidFill>
                <a:schemeClr val="tx1"/>
              </a:solidFill>
              <a:prstDash val="solid"/>
              <a:miter/>
            </a:ln>
          </p:spPr>
          <p:txBody>
            <a:bodyPr rtlCol="0" anchor="ctr"/>
            <a:lstStyle/>
            <a:p>
              <a:endParaRPr lang="en-SE"/>
            </a:p>
          </p:txBody>
        </p:sp>
        <p:sp>
          <p:nvSpPr>
            <p:cNvPr id="23" name="Freeform 22">
              <a:extLst>
                <a:ext uri="{FF2B5EF4-FFF2-40B4-BE49-F238E27FC236}">
                  <a16:creationId xmlns:a16="http://schemas.microsoft.com/office/drawing/2014/main" id="{BEC8C97E-9867-AC10-10DC-80C5D93D7069}"/>
                </a:ext>
              </a:extLst>
            </p:cNvPr>
            <p:cNvSpPr/>
            <p:nvPr/>
          </p:nvSpPr>
          <p:spPr>
            <a:xfrm>
              <a:off x="5721984" y="3258473"/>
              <a:ext cx="405765" cy="404812"/>
            </a:xfrm>
            <a:custGeom>
              <a:avLst/>
              <a:gdLst>
                <a:gd name="connsiteX0" fmla="*/ 0 w 405765"/>
                <a:gd name="connsiteY0" fmla="*/ 178118 h 404812"/>
                <a:gd name="connsiteX1" fmla="*/ 0 w 405765"/>
                <a:gd name="connsiteY1" fmla="*/ 225742 h 404812"/>
                <a:gd name="connsiteX2" fmla="*/ 41910 w 405765"/>
                <a:gd name="connsiteY2" fmla="*/ 246698 h 404812"/>
                <a:gd name="connsiteX3" fmla="*/ 57150 w 405765"/>
                <a:gd name="connsiteY3" fmla="*/ 283845 h 404812"/>
                <a:gd name="connsiteX4" fmla="*/ 42863 w 405765"/>
                <a:gd name="connsiteY4" fmla="*/ 328613 h 404812"/>
                <a:gd name="connsiteX5" fmla="*/ 76200 w 405765"/>
                <a:gd name="connsiteY5" fmla="*/ 361950 h 404812"/>
                <a:gd name="connsiteX6" fmla="*/ 120968 w 405765"/>
                <a:gd name="connsiteY6" fmla="*/ 347663 h 404812"/>
                <a:gd name="connsiteX7" fmla="*/ 158115 w 405765"/>
                <a:gd name="connsiteY7" fmla="*/ 362903 h 404812"/>
                <a:gd name="connsiteX8" fmla="*/ 179070 w 405765"/>
                <a:gd name="connsiteY8" fmla="*/ 404813 h 404812"/>
                <a:gd name="connsiteX9" fmla="*/ 226695 w 405765"/>
                <a:gd name="connsiteY9" fmla="*/ 404813 h 404812"/>
                <a:gd name="connsiteX10" fmla="*/ 247650 w 405765"/>
                <a:gd name="connsiteY10" fmla="*/ 362903 h 404812"/>
                <a:gd name="connsiteX11" fmla="*/ 284798 w 405765"/>
                <a:gd name="connsiteY11" fmla="*/ 347663 h 404812"/>
                <a:gd name="connsiteX12" fmla="*/ 329565 w 405765"/>
                <a:gd name="connsiteY12" fmla="*/ 362903 h 404812"/>
                <a:gd name="connsiteX13" fmla="*/ 362903 w 405765"/>
                <a:gd name="connsiteY13" fmla="*/ 328613 h 404812"/>
                <a:gd name="connsiteX14" fmla="*/ 348615 w 405765"/>
                <a:gd name="connsiteY14" fmla="*/ 284798 h 404812"/>
                <a:gd name="connsiteX15" fmla="*/ 363855 w 405765"/>
                <a:gd name="connsiteY15" fmla="*/ 247650 h 404812"/>
                <a:gd name="connsiteX16" fmla="*/ 405765 w 405765"/>
                <a:gd name="connsiteY16" fmla="*/ 226695 h 404812"/>
                <a:gd name="connsiteX17" fmla="*/ 405765 w 405765"/>
                <a:gd name="connsiteY17" fmla="*/ 179070 h 404812"/>
                <a:gd name="connsiteX18" fmla="*/ 363855 w 405765"/>
                <a:gd name="connsiteY18" fmla="*/ 158115 h 404812"/>
                <a:gd name="connsiteX19" fmla="*/ 348615 w 405765"/>
                <a:gd name="connsiteY19" fmla="*/ 120968 h 404812"/>
                <a:gd name="connsiteX20" fmla="*/ 363855 w 405765"/>
                <a:gd name="connsiteY20" fmla="*/ 76200 h 404812"/>
                <a:gd name="connsiteX21" fmla="*/ 329565 w 405765"/>
                <a:gd name="connsiteY21" fmla="*/ 41910 h 404812"/>
                <a:gd name="connsiteX22" fmla="*/ 284798 w 405765"/>
                <a:gd name="connsiteY22" fmla="*/ 57150 h 404812"/>
                <a:gd name="connsiteX23" fmla="*/ 247650 w 405765"/>
                <a:gd name="connsiteY23" fmla="*/ 41910 h 404812"/>
                <a:gd name="connsiteX24" fmla="*/ 226695 w 405765"/>
                <a:gd name="connsiteY24" fmla="*/ 0 h 404812"/>
                <a:gd name="connsiteX25" fmla="*/ 179070 w 405765"/>
                <a:gd name="connsiteY25" fmla="*/ 0 h 404812"/>
                <a:gd name="connsiteX26" fmla="*/ 158115 w 405765"/>
                <a:gd name="connsiteY26" fmla="*/ 41910 h 404812"/>
                <a:gd name="connsiteX27" fmla="*/ 120968 w 405765"/>
                <a:gd name="connsiteY27" fmla="*/ 57150 h 404812"/>
                <a:gd name="connsiteX28" fmla="*/ 76200 w 405765"/>
                <a:gd name="connsiteY28" fmla="*/ 41910 h 404812"/>
                <a:gd name="connsiteX29" fmla="*/ 42863 w 405765"/>
                <a:gd name="connsiteY29" fmla="*/ 75248 h 404812"/>
                <a:gd name="connsiteX30" fmla="*/ 57150 w 405765"/>
                <a:gd name="connsiteY30" fmla="*/ 120015 h 404812"/>
                <a:gd name="connsiteX31" fmla="*/ 41910 w 405765"/>
                <a:gd name="connsiteY31" fmla="*/ 157163 h 404812"/>
                <a:gd name="connsiteX32" fmla="*/ 57721 w 405765"/>
                <a:gd name="connsiteY32" fmla="*/ 170498 h 404812"/>
                <a:gd name="connsiteX33" fmla="*/ 60122 w 405765"/>
                <a:gd name="connsiteY33" fmla="*/ 162706 h 404812"/>
                <a:gd name="connsiteX34" fmla="*/ 73609 w 405765"/>
                <a:gd name="connsiteY34" fmla="*/ 129550 h 404812"/>
                <a:gd name="connsiteX35" fmla="*/ 77876 w 405765"/>
                <a:gd name="connsiteY35" fmla="*/ 122225 h 404812"/>
                <a:gd name="connsiteX36" fmla="*/ 75295 w 405765"/>
                <a:gd name="connsiteY36" fmla="*/ 114157 h 404812"/>
                <a:gd name="connsiteX37" fmla="*/ 64541 w 405765"/>
                <a:gd name="connsiteY37" fmla="*/ 80429 h 404812"/>
                <a:gd name="connsiteX38" fmla="*/ 81286 w 405765"/>
                <a:gd name="connsiteY38" fmla="*/ 63675 h 404812"/>
                <a:gd name="connsiteX39" fmla="*/ 114833 w 405765"/>
                <a:gd name="connsiteY39" fmla="*/ 75105 h 404812"/>
                <a:gd name="connsiteX40" fmla="*/ 123063 w 405765"/>
                <a:gd name="connsiteY40" fmla="*/ 77915 h 404812"/>
                <a:gd name="connsiteX41" fmla="*/ 130569 w 405765"/>
                <a:gd name="connsiteY41" fmla="*/ 73533 h 404812"/>
                <a:gd name="connsiteX42" fmla="*/ 163354 w 405765"/>
                <a:gd name="connsiteY42" fmla="*/ 60150 h 404812"/>
                <a:gd name="connsiteX43" fmla="*/ 171450 w 405765"/>
                <a:gd name="connsiteY43" fmla="*/ 57931 h 404812"/>
                <a:gd name="connsiteX44" fmla="*/ 175203 w 405765"/>
                <a:gd name="connsiteY44" fmla="*/ 50435 h 404812"/>
                <a:gd name="connsiteX45" fmla="*/ 190891 w 405765"/>
                <a:gd name="connsiteY45" fmla="*/ 19002 h 404812"/>
                <a:gd name="connsiteX46" fmla="*/ 214970 w 405765"/>
                <a:gd name="connsiteY46" fmla="*/ 19002 h 404812"/>
                <a:gd name="connsiteX47" fmla="*/ 230657 w 405765"/>
                <a:gd name="connsiteY47" fmla="*/ 50435 h 404812"/>
                <a:gd name="connsiteX48" fmla="*/ 234305 w 405765"/>
                <a:gd name="connsiteY48" fmla="*/ 57731 h 404812"/>
                <a:gd name="connsiteX49" fmla="*/ 242097 w 405765"/>
                <a:gd name="connsiteY49" fmla="*/ 60122 h 404812"/>
                <a:gd name="connsiteX50" fmla="*/ 275244 w 405765"/>
                <a:gd name="connsiteY50" fmla="*/ 73619 h 404812"/>
                <a:gd name="connsiteX51" fmla="*/ 282759 w 405765"/>
                <a:gd name="connsiteY51" fmla="*/ 78000 h 404812"/>
                <a:gd name="connsiteX52" fmla="*/ 290989 w 405765"/>
                <a:gd name="connsiteY52" fmla="*/ 75190 h 404812"/>
                <a:gd name="connsiteX53" fmla="*/ 324526 w 405765"/>
                <a:gd name="connsiteY53" fmla="*/ 63760 h 404812"/>
                <a:gd name="connsiteX54" fmla="*/ 342052 w 405765"/>
                <a:gd name="connsiteY54" fmla="*/ 81296 h 404812"/>
                <a:gd name="connsiteX55" fmla="*/ 330622 w 405765"/>
                <a:gd name="connsiteY55" fmla="*/ 114852 h 404812"/>
                <a:gd name="connsiteX56" fmla="*/ 327822 w 405765"/>
                <a:gd name="connsiteY56" fmla="*/ 123073 h 404812"/>
                <a:gd name="connsiteX57" fmla="*/ 332203 w 405765"/>
                <a:gd name="connsiteY57" fmla="*/ 130588 h 404812"/>
                <a:gd name="connsiteX58" fmla="*/ 345586 w 405765"/>
                <a:gd name="connsiteY58" fmla="*/ 163382 h 404812"/>
                <a:gd name="connsiteX59" fmla="*/ 347882 w 405765"/>
                <a:gd name="connsiteY59" fmla="*/ 171431 h 404812"/>
                <a:gd name="connsiteX60" fmla="*/ 355378 w 405765"/>
                <a:gd name="connsiteY60" fmla="*/ 175184 h 404812"/>
                <a:gd name="connsiteX61" fmla="*/ 386715 w 405765"/>
                <a:gd name="connsiteY61" fmla="*/ 190843 h 404812"/>
                <a:gd name="connsiteX62" fmla="*/ 386715 w 405765"/>
                <a:gd name="connsiteY62" fmla="*/ 214932 h 404812"/>
                <a:gd name="connsiteX63" fmla="*/ 355283 w 405765"/>
                <a:gd name="connsiteY63" fmla="*/ 230629 h 404812"/>
                <a:gd name="connsiteX64" fmla="*/ 347786 w 405765"/>
                <a:gd name="connsiteY64" fmla="*/ 234382 h 404812"/>
                <a:gd name="connsiteX65" fmla="*/ 345491 w 405765"/>
                <a:gd name="connsiteY65" fmla="*/ 242430 h 404812"/>
                <a:gd name="connsiteX66" fmla="*/ 332108 w 405765"/>
                <a:gd name="connsiteY66" fmla="*/ 275225 h 404812"/>
                <a:gd name="connsiteX67" fmla="*/ 327803 w 405765"/>
                <a:gd name="connsiteY67" fmla="*/ 282607 h 404812"/>
                <a:gd name="connsiteX68" fmla="*/ 330451 w 405765"/>
                <a:gd name="connsiteY68" fmla="*/ 290732 h 404812"/>
                <a:gd name="connsiteX69" fmla="*/ 341176 w 405765"/>
                <a:gd name="connsiteY69" fmla="*/ 323621 h 404812"/>
                <a:gd name="connsiteX70" fmla="*/ 324326 w 405765"/>
                <a:gd name="connsiteY70" fmla="*/ 341033 h 404812"/>
                <a:gd name="connsiteX71" fmla="*/ 290989 w 405765"/>
                <a:gd name="connsiteY71" fmla="*/ 329670 h 404812"/>
                <a:gd name="connsiteX72" fmla="*/ 282759 w 405765"/>
                <a:gd name="connsiteY72" fmla="*/ 326869 h 404812"/>
                <a:gd name="connsiteX73" fmla="*/ 275244 w 405765"/>
                <a:gd name="connsiteY73" fmla="*/ 331251 h 404812"/>
                <a:gd name="connsiteX74" fmla="*/ 242430 w 405765"/>
                <a:gd name="connsiteY74" fmla="*/ 344634 h 404812"/>
                <a:gd name="connsiteX75" fmla="*/ 234372 w 405765"/>
                <a:gd name="connsiteY75" fmla="*/ 346939 h 404812"/>
                <a:gd name="connsiteX76" fmla="*/ 230629 w 405765"/>
                <a:gd name="connsiteY76" fmla="*/ 354435 h 404812"/>
                <a:gd name="connsiteX77" fmla="*/ 214941 w 405765"/>
                <a:gd name="connsiteY77" fmla="*/ 385867 h 404812"/>
                <a:gd name="connsiteX78" fmla="*/ 190862 w 405765"/>
                <a:gd name="connsiteY78" fmla="*/ 385867 h 404812"/>
                <a:gd name="connsiteX79" fmla="*/ 175174 w 405765"/>
                <a:gd name="connsiteY79" fmla="*/ 354435 h 404812"/>
                <a:gd name="connsiteX80" fmla="*/ 171421 w 405765"/>
                <a:gd name="connsiteY80" fmla="*/ 346939 h 404812"/>
                <a:gd name="connsiteX81" fmla="*/ 163363 w 405765"/>
                <a:gd name="connsiteY81" fmla="*/ 344634 h 404812"/>
                <a:gd name="connsiteX82" fmla="*/ 130578 w 405765"/>
                <a:gd name="connsiteY82" fmla="*/ 331251 h 404812"/>
                <a:gd name="connsiteX83" fmla="*/ 123263 w 405765"/>
                <a:gd name="connsiteY83" fmla="*/ 326984 h 404812"/>
                <a:gd name="connsiteX84" fmla="*/ 115186 w 405765"/>
                <a:gd name="connsiteY84" fmla="*/ 329555 h 404812"/>
                <a:gd name="connsiteX85" fmla="*/ 81477 w 405765"/>
                <a:gd name="connsiteY85" fmla="*/ 340319 h 404812"/>
                <a:gd name="connsiteX86" fmla="*/ 64551 w 405765"/>
                <a:gd name="connsiteY86" fmla="*/ 323393 h 404812"/>
                <a:gd name="connsiteX87" fmla="*/ 75305 w 405765"/>
                <a:gd name="connsiteY87" fmla="*/ 289665 h 404812"/>
                <a:gd name="connsiteX88" fmla="*/ 77886 w 405765"/>
                <a:gd name="connsiteY88" fmla="*/ 281597 h 404812"/>
                <a:gd name="connsiteX89" fmla="*/ 73619 w 405765"/>
                <a:gd name="connsiteY89" fmla="*/ 274272 h 404812"/>
                <a:gd name="connsiteX90" fmla="*/ 60236 w 405765"/>
                <a:gd name="connsiteY90" fmla="*/ 241487 h 404812"/>
                <a:gd name="connsiteX91" fmla="*/ 57931 w 405765"/>
                <a:gd name="connsiteY91" fmla="*/ 233429 h 404812"/>
                <a:gd name="connsiteX92" fmla="*/ 50444 w 405765"/>
                <a:gd name="connsiteY92" fmla="*/ 229676 h 404812"/>
                <a:gd name="connsiteX93" fmla="*/ 19012 w 405765"/>
                <a:gd name="connsiteY93" fmla="*/ 213979 h 404812"/>
                <a:gd name="connsiteX94" fmla="*/ 19012 w 405765"/>
                <a:gd name="connsiteY94" fmla="*/ 189890 h 404812"/>
                <a:gd name="connsiteX95" fmla="*/ 50444 w 405765"/>
                <a:gd name="connsiteY95" fmla="*/ 17419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5" h="404812">
                  <a:moveTo>
                    <a:pt x="0" y="178118"/>
                  </a:moveTo>
                  <a:lnTo>
                    <a:pt x="0" y="225742"/>
                  </a:lnTo>
                  <a:lnTo>
                    <a:pt x="41910" y="246698"/>
                  </a:lnTo>
                  <a:cubicBezTo>
                    <a:pt x="45413" y="259670"/>
                    <a:pt x="50533" y="272150"/>
                    <a:pt x="57150" y="283845"/>
                  </a:cubicBezTo>
                  <a:lnTo>
                    <a:pt x="42863" y="328613"/>
                  </a:lnTo>
                  <a:lnTo>
                    <a:pt x="76200" y="361950"/>
                  </a:lnTo>
                  <a:lnTo>
                    <a:pt x="120968" y="347663"/>
                  </a:lnTo>
                  <a:cubicBezTo>
                    <a:pt x="132661" y="354281"/>
                    <a:pt x="145142" y="359401"/>
                    <a:pt x="158115" y="362903"/>
                  </a:cubicBezTo>
                  <a:lnTo>
                    <a:pt x="179070" y="404813"/>
                  </a:lnTo>
                  <a:lnTo>
                    <a:pt x="226695" y="404813"/>
                  </a:lnTo>
                  <a:lnTo>
                    <a:pt x="247650" y="362903"/>
                  </a:lnTo>
                  <a:cubicBezTo>
                    <a:pt x="260622" y="359400"/>
                    <a:pt x="273103" y="354280"/>
                    <a:pt x="284798" y="347663"/>
                  </a:cubicBezTo>
                  <a:lnTo>
                    <a:pt x="329565" y="362903"/>
                  </a:lnTo>
                  <a:lnTo>
                    <a:pt x="362903" y="328613"/>
                  </a:lnTo>
                  <a:lnTo>
                    <a:pt x="348615" y="284798"/>
                  </a:lnTo>
                  <a:cubicBezTo>
                    <a:pt x="355232" y="273103"/>
                    <a:pt x="360352" y="260622"/>
                    <a:pt x="363855" y="247650"/>
                  </a:cubicBezTo>
                  <a:lnTo>
                    <a:pt x="405765" y="226695"/>
                  </a:lnTo>
                  <a:lnTo>
                    <a:pt x="405765" y="179070"/>
                  </a:lnTo>
                  <a:lnTo>
                    <a:pt x="363855" y="158115"/>
                  </a:lnTo>
                  <a:cubicBezTo>
                    <a:pt x="360352" y="145143"/>
                    <a:pt x="355232" y="132662"/>
                    <a:pt x="348615" y="120968"/>
                  </a:cubicBezTo>
                  <a:lnTo>
                    <a:pt x="363855" y="76200"/>
                  </a:lnTo>
                  <a:lnTo>
                    <a:pt x="329565" y="41910"/>
                  </a:lnTo>
                  <a:lnTo>
                    <a:pt x="284798" y="57150"/>
                  </a:lnTo>
                  <a:cubicBezTo>
                    <a:pt x="273025" y="50696"/>
                    <a:pt x="260564" y="45584"/>
                    <a:pt x="247650" y="41910"/>
                  </a:cubicBezTo>
                  <a:lnTo>
                    <a:pt x="226695" y="0"/>
                  </a:lnTo>
                  <a:lnTo>
                    <a:pt x="179070" y="0"/>
                  </a:lnTo>
                  <a:lnTo>
                    <a:pt x="158115" y="41910"/>
                  </a:lnTo>
                  <a:cubicBezTo>
                    <a:pt x="145142" y="45411"/>
                    <a:pt x="132661" y="50531"/>
                    <a:pt x="120968" y="57150"/>
                  </a:cubicBezTo>
                  <a:lnTo>
                    <a:pt x="76200" y="41910"/>
                  </a:lnTo>
                  <a:lnTo>
                    <a:pt x="42863" y="75248"/>
                  </a:lnTo>
                  <a:lnTo>
                    <a:pt x="57150" y="120015"/>
                  </a:lnTo>
                  <a:cubicBezTo>
                    <a:pt x="50697" y="131789"/>
                    <a:pt x="45585" y="144249"/>
                    <a:pt x="41910" y="157163"/>
                  </a:cubicBezTo>
                  <a:close/>
                  <a:moveTo>
                    <a:pt x="57721" y="170498"/>
                  </a:moveTo>
                  <a:lnTo>
                    <a:pt x="60122" y="162706"/>
                  </a:lnTo>
                  <a:cubicBezTo>
                    <a:pt x="63399" y="151197"/>
                    <a:pt x="67922" y="140078"/>
                    <a:pt x="73609" y="129550"/>
                  </a:cubicBezTo>
                  <a:lnTo>
                    <a:pt x="77876" y="122225"/>
                  </a:lnTo>
                  <a:lnTo>
                    <a:pt x="75295" y="114157"/>
                  </a:lnTo>
                  <a:lnTo>
                    <a:pt x="64541" y="80429"/>
                  </a:lnTo>
                  <a:lnTo>
                    <a:pt x="81286" y="63675"/>
                  </a:lnTo>
                  <a:lnTo>
                    <a:pt x="114833" y="75105"/>
                  </a:lnTo>
                  <a:lnTo>
                    <a:pt x="123063" y="77915"/>
                  </a:lnTo>
                  <a:lnTo>
                    <a:pt x="130569" y="73533"/>
                  </a:lnTo>
                  <a:cubicBezTo>
                    <a:pt x="140885" y="67700"/>
                    <a:pt x="151902" y="63202"/>
                    <a:pt x="163354" y="60150"/>
                  </a:cubicBezTo>
                  <a:lnTo>
                    <a:pt x="171450" y="57931"/>
                  </a:lnTo>
                  <a:lnTo>
                    <a:pt x="175203" y="50435"/>
                  </a:lnTo>
                  <a:lnTo>
                    <a:pt x="190891" y="19002"/>
                  </a:lnTo>
                  <a:lnTo>
                    <a:pt x="214970" y="19002"/>
                  </a:lnTo>
                  <a:lnTo>
                    <a:pt x="230657" y="50435"/>
                  </a:lnTo>
                  <a:lnTo>
                    <a:pt x="234305" y="57731"/>
                  </a:lnTo>
                  <a:lnTo>
                    <a:pt x="242097" y="60122"/>
                  </a:lnTo>
                  <a:cubicBezTo>
                    <a:pt x="253602" y="63407"/>
                    <a:pt x="264716" y="67933"/>
                    <a:pt x="275244" y="73619"/>
                  </a:cubicBezTo>
                  <a:lnTo>
                    <a:pt x="282759" y="78000"/>
                  </a:lnTo>
                  <a:lnTo>
                    <a:pt x="290989" y="75190"/>
                  </a:lnTo>
                  <a:lnTo>
                    <a:pt x="324526" y="63760"/>
                  </a:lnTo>
                  <a:lnTo>
                    <a:pt x="342052" y="81296"/>
                  </a:lnTo>
                  <a:lnTo>
                    <a:pt x="330622" y="114852"/>
                  </a:lnTo>
                  <a:lnTo>
                    <a:pt x="327822" y="123073"/>
                  </a:lnTo>
                  <a:lnTo>
                    <a:pt x="332203" y="130588"/>
                  </a:lnTo>
                  <a:cubicBezTo>
                    <a:pt x="338033" y="140910"/>
                    <a:pt x="342529" y="151929"/>
                    <a:pt x="345586" y="163382"/>
                  </a:cubicBezTo>
                  <a:lnTo>
                    <a:pt x="347882" y="171431"/>
                  </a:lnTo>
                  <a:lnTo>
                    <a:pt x="355378" y="175184"/>
                  </a:lnTo>
                  <a:lnTo>
                    <a:pt x="386715" y="190843"/>
                  </a:lnTo>
                  <a:lnTo>
                    <a:pt x="386715" y="214932"/>
                  </a:lnTo>
                  <a:lnTo>
                    <a:pt x="355283" y="230629"/>
                  </a:lnTo>
                  <a:lnTo>
                    <a:pt x="347786" y="234382"/>
                  </a:lnTo>
                  <a:lnTo>
                    <a:pt x="345491" y="242430"/>
                  </a:lnTo>
                  <a:cubicBezTo>
                    <a:pt x="342434" y="253883"/>
                    <a:pt x="337938" y="264903"/>
                    <a:pt x="332108" y="275225"/>
                  </a:cubicBezTo>
                  <a:lnTo>
                    <a:pt x="327803" y="282607"/>
                  </a:lnTo>
                  <a:lnTo>
                    <a:pt x="330451" y="290732"/>
                  </a:lnTo>
                  <a:lnTo>
                    <a:pt x="341176" y="323621"/>
                  </a:lnTo>
                  <a:lnTo>
                    <a:pt x="324326" y="341033"/>
                  </a:lnTo>
                  <a:lnTo>
                    <a:pt x="290989" y="329670"/>
                  </a:lnTo>
                  <a:lnTo>
                    <a:pt x="282759" y="326869"/>
                  </a:lnTo>
                  <a:lnTo>
                    <a:pt x="275244" y="331251"/>
                  </a:lnTo>
                  <a:cubicBezTo>
                    <a:pt x="264920" y="337088"/>
                    <a:pt x="253893" y="341586"/>
                    <a:pt x="242430" y="344634"/>
                  </a:cubicBezTo>
                  <a:lnTo>
                    <a:pt x="234372" y="346939"/>
                  </a:lnTo>
                  <a:lnTo>
                    <a:pt x="230629" y="354435"/>
                  </a:lnTo>
                  <a:lnTo>
                    <a:pt x="214941" y="385867"/>
                  </a:lnTo>
                  <a:lnTo>
                    <a:pt x="190862" y="385867"/>
                  </a:lnTo>
                  <a:lnTo>
                    <a:pt x="175174" y="354435"/>
                  </a:lnTo>
                  <a:lnTo>
                    <a:pt x="171421" y="346939"/>
                  </a:lnTo>
                  <a:lnTo>
                    <a:pt x="163363" y="344634"/>
                  </a:lnTo>
                  <a:cubicBezTo>
                    <a:pt x="151911" y="341582"/>
                    <a:pt x="140895" y="337084"/>
                    <a:pt x="130578" y="331251"/>
                  </a:cubicBezTo>
                  <a:lnTo>
                    <a:pt x="123263" y="326984"/>
                  </a:lnTo>
                  <a:lnTo>
                    <a:pt x="115186" y="329555"/>
                  </a:lnTo>
                  <a:lnTo>
                    <a:pt x="81477" y="340319"/>
                  </a:lnTo>
                  <a:lnTo>
                    <a:pt x="64551" y="323393"/>
                  </a:lnTo>
                  <a:lnTo>
                    <a:pt x="75305" y="289665"/>
                  </a:lnTo>
                  <a:lnTo>
                    <a:pt x="77886" y="281597"/>
                  </a:lnTo>
                  <a:lnTo>
                    <a:pt x="73619" y="274272"/>
                  </a:lnTo>
                  <a:cubicBezTo>
                    <a:pt x="67787" y="263955"/>
                    <a:pt x="63290" y="252938"/>
                    <a:pt x="60236" y="241487"/>
                  </a:cubicBezTo>
                  <a:lnTo>
                    <a:pt x="57931" y="233429"/>
                  </a:lnTo>
                  <a:lnTo>
                    <a:pt x="50444" y="229676"/>
                  </a:lnTo>
                  <a:lnTo>
                    <a:pt x="19012" y="213979"/>
                  </a:lnTo>
                  <a:lnTo>
                    <a:pt x="19012" y="189890"/>
                  </a:lnTo>
                  <a:lnTo>
                    <a:pt x="50444" y="174193"/>
                  </a:lnTo>
                  <a:close/>
                </a:path>
              </a:pathLst>
            </a:custGeom>
            <a:grpFill/>
            <a:ln w="9525" cap="flat">
              <a:solidFill>
                <a:schemeClr val="tx1"/>
              </a:solidFill>
              <a:prstDash val="solid"/>
              <a:miter/>
            </a:ln>
          </p:spPr>
          <p:txBody>
            <a:bodyPr rtlCol="0" anchor="ctr"/>
            <a:lstStyle/>
            <a:p>
              <a:endParaRPr lang="en-SE"/>
            </a:p>
          </p:txBody>
        </p:sp>
        <p:sp>
          <p:nvSpPr>
            <p:cNvPr id="24" name="Freeform 23">
              <a:extLst>
                <a:ext uri="{FF2B5EF4-FFF2-40B4-BE49-F238E27FC236}">
                  <a16:creationId xmlns:a16="http://schemas.microsoft.com/office/drawing/2014/main" id="{649783FE-C909-E16B-CDB5-6774A74DB186}"/>
                </a:ext>
              </a:extLst>
            </p:cNvPr>
            <p:cNvSpPr/>
            <p:nvPr/>
          </p:nvSpPr>
          <p:spPr>
            <a:xfrm>
              <a:off x="6068694" y="3043094"/>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71438 w 142875"/>
                <a:gd name="connsiteY5" fmla="*/ 123825 h 142875"/>
                <a:gd name="connsiteX6" fmla="*/ 19050 w 142875"/>
                <a:gd name="connsiteY6" fmla="*/ 71438 h 142875"/>
                <a:gd name="connsiteX7" fmla="*/ 71438 w 142875"/>
                <a:gd name="connsiteY7" fmla="*/ 19050 h 142875"/>
                <a:gd name="connsiteX8" fmla="*/ 123825 w 142875"/>
                <a:gd name="connsiteY8" fmla="*/ 71438 h 142875"/>
                <a:gd name="connsiteX9" fmla="*/ 71438 w 142875"/>
                <a:gd name="connsiteY9" fmla="*/ 12386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580" y="32107"/>
                    <a:pt x="110768" y="295"/>
                    <a:pt x="71438" y="0"/>
                  </a:cubicBezTo>
                  <a:close/>
                  <a:moveTo>
                    <a:pt x="71438" y="123825"/>
                  </a:moveTo>
                  <a:cubicBezTo>
                    <a:pt x="42522" y="123783"/>
                    <a:pt x="19092" y="100353"/>
                    <a:pt x="19050" y="71438"/>
                  </a:cubicBezTo>
                  <a:cubicBezTo>
                    <a:pt x="19435" y="42665"/>
                    <a:pt x="42665" y="19435"/>
                    <a:pt x="71438" y="19050"/>
                  </a:cubicBezTo>
                  <a:cubicBezTo>
                    <a:pt x="100353" y="19092"/>
                    <a:pt x="123783" y="42522"/>
                    <a:pt x="123825" y="71438"/>
                  </a:cubicBezTo>
                  <a:cubicBezTo>
                    <a:pt x="123466" y="100227"/>
                    <a:pt x="100226" y="123483"/>
                    <a:pt x="71438" y="123863"/>
                  </a:cubicBezTo>
                  <a:close/>
                </a:path>
              </a:pathLst>
            </a:custGeom>
            <a:grpFill/>
            <a:ln w="9525" cap="flat">
              <a:solidFill>
                <a:schemeClr val="tx1"/>
              </a:solidFill>
              <a:prstDash val="solid"/>
              <a:miter/>
            </a:ln>
          </p:spPr>
          <p:txBody>
            <a:bodyPr rtlCol="0" anchor="ctr"/>
            <a:lstStyle/>
            <a:p>
              <a:endParaRPr lang="en-SE"/>
            </a:p>
          </p:txBody>
        </p:sp>
        <p:sp>
          <p:nvSpPr>
            <p:cNvPr id="25" name="Freeform 24">
              <a:extLst>
                <a:ext uri="{FF2B5EF4-FFF2-40B4-BE49-F238E27FC236}">
                  <a16:creationId xmlns:a16="http://schemas.microsoft.com/office/drawing/2014/main" id="{B697B22B-D67C-FB36-20C3-F0946C8320C0}"/>
                </a:ext>
              </a:extLst>
            </p:cNvPr>
            <p:cNvSpPr/>
            <p:nvPr/>
          </p:nvSpPr>
          <p:spPr>
            <a:xfrm>
              <a:off x="5853429" y="3389947"/>
              <a:ext cx="142875" cy="142875"/>
            </a:xfrm>
            <a:custGeom>
              <a:avLst/>
              <a:gdLst>
                <a:gd name="connsiteX0" fmla="*/ 71438 w 142875"/>
                <a:gd name="connsiteY0" fmla="*/ 142875 h 142875"/>
                <a:gd name="connsiteX1" fmla="*/ 142875 w 142875"/>
                <a:gd name="connsiteY1" fmla="*/ 71438 h 142875"/>
                <a:gd name="connsiteX2" fmla="*/ 71438 w 142875"/>
                <a:gd name="connsiteY2" fmla="*/ 0 h 142875"/>
                <a:gd name="connsiteX3" fmla="*/ 0 w 142875"/>
                <a:gd name="connsiteY3" fmla="*/ 71438 h 142875"/>
                <a:gd name="connsiteX4" fmla="*/ 71266 w 142875"/>
                <a:gd name="connsiteY4" fmla="*/ 142875 h 142875"/>
                <a:gd name="connsiteX5" fmla="*/ 71438 w 142875"/>
                <a:gd name="connsiteY5" fmla="*/ 142875 h 142875"/>
                <a:gd name="connsiteX6" fmla="*/ 71438 w 142875"/>
                <a:gd name="connsiteY6" fmla="*/ 19002 h 142875"/>
                <a:gd name="connsiteX7" fmla="*/ 123825 w 142875"/>
                <a:gd name="connsiteY7" fmla="*/ 71390 h 142875"/>
                <a:gd name="connsiteX8" fmla="*/ 71438 w 142875"/>
                <a:gd name="connsiteY8" fmla="*/ 123777 h 142875"/>
                <a:gd name="connsiteX9" fmla="*/ 19050 w 142875"/>
                <a:gd name="connsiteY9" fmla="*/ 71390 h 142875"/>
                <a:gd name="connsiteX10" fmla="*/ 71438 w 142875"/>
                <a:gd name="connsiteY10" fmla="*/ 190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142875"/>
                  </a:moveTo>
                  <a:cubicBezTo>
                    <a:pt x="110891" y="142875"/>
                    <a:pt x="142875" y="110891"/>
                    <a:pt x="142875" y="71438"/>
                  </a:cubicBezTo>
                  <a:cubicBezTo>
                    <a:pt x="142875" y="31984"/>
                    <a:pt x="110891" y="0"/>
                    <a:pt x="71438" y="0"/>
                  </a:cubicBezTo>
                  <a:cubicBezTo>
                    <a:pt x="31984" y="0"/>
                    <a:pt x="0" y="31984"/>
                    <a:pt x="0" y="71438"/>
                  </a:cubicBezTo>
                  <a:cubicBezTo>
                    <a:pt x="-48" y="110844"/>
                    <a:pt x="31859" y="142827"/>
                    <a:pt x="71266" y="142875"/>
                  </a:cubicBezTo>
                  <a:cubicBezTo>
                    <a:pt x="71323" y="142875"/>
                    <a:pt x="71380" y="142875"/>
                    <a:pt x="71438" y="142875"/>
                  </a:cubicBezTo>
                  <a:close/>
                  <a:moveTo>
                    <a:pt x="71438" y="19002"/>
                  </a:moveTo>
                  <a:cubicBezTo>
                    <a:pt x="100371" y="19002"/>
                    <a:pt x="123825" y="42457"/>
                    <a:pt x="123825" y="71390"/>
                  </a:cubicBezTo>
                  <a:cubicBezTo>
                    <a:pt x="123825" y="100323"/>
                    <a:pt x="100371" y="123777"/>
                    <a:pt x="71438" y="123777"/>
                  </a:cubicBezTo>
                  <a:cubicBezTo>
                    <a:pt x="42504" y="123777"/>
                    <a:pt x="19050" y="100323"/>
                    <a:pt x="19050" y="71390"/>
                  </a:cubicBezTo>
                  <a:cubicBezTo>
                    <a:pt x="19092" y="42475"/>
                    <a:pt x="42522" y="19044"/>
                    <a:pt x="71438" y="19002"/>
                  </a:cubicBezTo>
                  <a:close/>
                </a:path>
              </a:pathLst>
            </a:custGeom>
            <a:grpFill/>
            <a:ln w="9525" cap="flat">
              <a:solidFill>
                <a:schemeClr val="tx1"/>
              </a:solidFill>
              <a:prstDash val="solid"/>
              <a:miter/>
            </a:ln>
          </p:spPr>
          <p:txBody>
            <a:bodyPr rtlCol="0" anchor="ctr"/>
            <a:lstStyle/>
            <a:p>
              <a:endParaRPr lang="en-SE"/>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E741DE3-F008-1163-A408-2B25C41BE0AE}"/>
                  </a:ext>
                </a:extLst>
              </p:cNvPr>
              <p:cNvSpPr txBox="1"/>
              <p:nvPr/>
            </p:nvSpPr>
            <p:spPr>
              <a:xfrm>
                <a:off x="7856900" y="4773814"/>
                <a:ext cx="720000" cy="55245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eqArr>
                            <m:eqArrPr>
                              <m:ctrlPr>
                                <a:rPr lang="sv-SE" b="0" i="1" smtClean="0">
                                  <a:latin typeface="Cambria Math" panose="02040503050406030204" pitchFamily="18" charset="0"/>
                                </a:rPr>
                              </m:ctrlPr>
                            </m:eqArrPr>
                            <m:e>
                              <m:r>
                                <a:rPr lang="sv-SE" b="0" i="1" smtClean="0">
                                  <a:latin typeface="Cambria Math" panose="02040503050406030204" pitchFamily="18" charset="0"/>
                                </a:rPr>
                                <m:t>190</m:t>
                              </m:r>
                            </m:e>
                            <m:e>
                              <m:r>
                                <a:rPr lang="sv-SE" b="0" i="1" smtClean="0">
                                  <a:latin typeface="Cambria Math" panose="02040503050406030204" pitchFamily="18" charset="0"/>
                                </a:rPr>
                                <m:t>553</m:t>
                              </m:r>
                            </m:e>
                          </m:eqArr>
                        </m:e>
                      </m:d>
                    </m:oMath>
                  </m:oMathPara>
                </a14:m>
                <a:endParaRPr lang="sv-SE" i="1" dirty="0"/>
              </a:p>
            </p:txBody>
          </p:sp>
        </mc:Choice>
        <mc:Fallback xmlns="">
          <p:sp>
            <p:nvSpPr>
              <p:cNvPr id="26" name="TextBox 25">
                <a:extLst>
                  <a:ext uri="{FF2B5EF4-FFF2-40B4-BE49-F238E27FC236}">
                    <a16:creationId xmlns:a16="http://schemas.microsoft.com/office/drawing/2014/main" id="{5E741DE3-F008-1163-A408-2B25C41BE0AE}"/>
                  </a:ext>
                </a:extLst>
              </p:cNvPr>
              <p:cNvSpPr txBox="1">
                <a:spLocks noRot="1" noChangeAspect="1" noMove="1" noResize="1" noEditPoints="1" noAdjustHandles="1" noChangeArrowheads="1" noChangeShapeType="1" noTextEdit="1"/>
              </p:cNvSpPr>
              <p:nvPr/>
            </p:nvSpPr>
            <p:spPr>
              <a:xfrm>
                <a:off x="7856900" y="4773814"/>
                <a:ext cx="720000" cy="552459"/>
              </a:xfrm>
              <a:prstGeom prst="rect">
                <a:avLst/>
              </a:prstGeom>
              <a:blipFill>
                <a:blip r:embed="rId6"/>
                <a:stretch>
                  <a:fillRect b="-2174"/>
                </a:stretch>
              </a:blipFill>
              <a:ln>
                <a:solidFill>
                  <a:schemeClr val="tx1"/>
                </a:solidFill>
              </a:ln>
            </p:spPr>
            <p:txBody>
              <a:bodyPr/>
              <a:lstStyle/>
              <a:p>
                <a:r>
                  <a:rPr lang="en-SE">
                    <a:noFill/>
                  </a:rPr>
                  <a:t> </a:t>
                </a:r>
              </a:p>
            </p:txBody>
          </p:sp>
        </mc:Fallback>
      </mc:AlternateContent>
      <p:sp>
        <p:nvSpPr>
          <p:cNvPr id="27" name="TextBox 26">
            <a:extLst>
              <a:ext uri="{FF2B5EF4-FFF2-40B4-BE49-F238E27FC236}">
                <a16:creationId xmlns:a16="http://schemas.microsoft.com/office/drawing/2014/main" id="{A182449E-FA92-3DDC-6BB2-5ED25ECBCDD6}"/>
              </a:ext>
            </a:extLst>
          </p:cNvPr>
          <p:cNvSpPr txBox="1"/>
          <p:nvPr/>
        </p:nvSpPr>
        <p:spPr>
          <a:xfrm>
            <a:off x="9652000" y="4539455"/>
            <a:ext cx="1440000" cy="1200329"/>
          </a:xfrm>
          <a:prstGeom prst="rect">
            <a:avLst/>
          </a:prstGeom>
          <a:noFill/>
          <a:ln>
            <a:solidFill>
              <a:schemeClr val="tx1"/>
            </a:solidFill>
          </a:ln>
        </p:spPr>
        <p:txBody>
          <a:bodyPr wrap="square" rtlCol="0">
            <a:spAutoFit/>
          </a:bodyPr>
          <a:lstStyle/>
          <a:p>
            <a:r>
              <a:rPr lang="sv-SE" i="1" dirty="0" err="1"/>
              <a:t>Melting</a:t>
            </a:r>
            <a:r>
              <a:rPr lang="sv-SE" i="1" dirty="0"/>
              <a:t> </a:t>
            </a:r>
            <a:r>
              <a:rPr lang="sv-SE" i="1" dirty="0" err="1"/>
              <a:t>point</a:t>
            </a:r>
            <a:r>
              <a:rPr lang="sv-SE" i="1" dirty="0"/>
              <a:t> is 190</a:t>
            </a:r>
            <a:r>
              <a:rPr lang="sv-SE" i="1" baseline="30000" dirty="0"/>
              <a:t>0</a:t>
            </a:r>
            <a:r>
              <a:rPr lang="sv-SE" i="1" dirty="0"/>
              <a:t> C,</a:t>
            </a:r>
          </a:p>
          <a:p>
            <a:r>
              <a:rPr lang="sv-SE" i="1" dirty="0" err="1"/>
              <a:t>Boiling</a:t>
            </a:r>
            <a:r>
              <a:rPr lang="sv-SE" i="1" dirty="0"/>
              <a:t> </a:t>
            </a:r>
            <a:r>
              <a:rPr lang="sv-SE" i="1" dirty="0" err="1"/>
              <a:t>point</a:t>
            </a:r>
            <a:r>
              <a:rPr lang="sv-SE" i="1" dirty="0"/>
              <a:t> is 553</a:t>
            </a:r>
            <a:r>
              <a:rPr lang="sv-SE" i="1" baseline="30000" dirty="0"/>
              <a:t>0</a:t>
            </a:r>
            <a:r>
              <a:rPr lang="sv-SE" i="1" dirty="0"/>
              <a:t> C</a:t>
            </a:r>
          </a:p>
        </p:txBody>
      </p:sp>
      <p:sp>
        <p:nvSpPr>
          <p:cNvPr id="28" name="Right Arrow 27">
            <a:extLst>
              <a:ext uri="{FF2B5EF4-FFF2-40B4-BE49-F238E27FC236}">
                <a16:creationId xmlns:a16="http://schemas.microsoft.com/office/drawing/2014/main" id="{F517835F-4CF5-6B61-7C3F-3B2FC0BE58DE}"/>
              </a:ext>
            </a:extLst>
          </p:cNvPr>
          <p:cNvSpPr/>
          <p:nvPr/>
        </p:nvSpPr>
        <p:spPr>
          <a:xfrm>
            <a:off x="2719465"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29" name="Right Arrow 28">
            <a:extLst>
              <a:ext uri="{FF2B5EF4-FFF2-40B4-BE49-F238E27FC236}">
                <a16:creationId xmlns:a16="http://schemas.microsoft.com/office/drawing/2014/main" id="{7582D644-EACA-691F-65B7-2A41D3201191}"/>
              </a:ext>
            </a:extLst>
          </p:cNvPr>
          <p:cNvSpPr/>
          <p:nvPr/>
        </p:nvSpPr>
        <p:spPr>
          <a:xfrm>
            <a:off x="4873729"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0" name="Right Arrow 29">
            <a:extLst>
              <a:ext uri="{FF2B5EF4-FFF2-40B4-BE49-F238E27FC236}">
                <a16:creationId xmlns:a16="http://schemas.microsoft.com/office/drawing/2014/main" id="{3FD47BA6-A94D-BAAA-0B80-6731BB2646C9}"/>
              </a:ext>
            </a:extLst>
          </p:cNvPr>
          <p:cNvSpPr/>
          <p:nvPr/>
        </p:nvSpPr>
        <p:spPr>
          <a:xfrm>
            <a:off x="6733526"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1" name="Right Arrow 30">
            <a:extLst>
              <a:ext uri="{FF2B5EF4-FFF2-40B4-BE49-F238E27FC236}">
                <a16:creationId xmlns:a16="http://schemas.microsoft.com/office/drawing/2014/main" id="{7493F0B2-E3A5-3E25-EA08-72EFAEF2AD2E}"/>
              </a:ext>
            </a:extLst>
          </p:cNvPr>
          <p:cNvSpPr/>
          <p:nvPr/>
        </p:nvSpPr>
        <p:spPr>
          <a:xfrm>
            <a:off x="8934285"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2" name="Right Arrow 31">
            <a:extLst>
              <a:ext uri="{FF2B5EF4-FFF2-40B4-BE49-F238E27FC236}">
                <a16:creationId xmlns:a16="http://schemas.microsoft.com/office/drawing/2014/main" id="{486B0877-3F41-26D7-036A-DAF6F10F8CD8}"/>
              </a:ext>
            </a:extLst>
          </p:cNvPr>
          <p:cNvSpPr/>
          <p:nvPr/>
        </p:nvSpPr>
        <p:spPr>
          <a:xfrm>
            <a:off x="2719465"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3" name="Right Arrow 32">
            <a:extLst>
              <a:ext uri="{FF2B5EF4-FFF2-40B4-BE49-F238E27FC236}">
                <a16:creationId xmlns:a16="http://schemas.microsoft.com/office/drawing/2014/main" id="{12EE47EC-84EA-BB33-A3F0-F50A67638317}"/>
              </a:ext>
            </a:extLst>
          </p:cNvPr>
          <p:cNvSpPr/>
          <p:nvPr/>
        </p:nvSpPr>
        <p:spPr>
          <a:xfrm>
            <a:off x="4873729"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4" name="Right Arrow 33">
            <a:extLst>
              <a:ext uri="{FF2B5EF4-FFF2-40B4-BE49-F238E27FC236}">
                <a16:creationId xmlns:a16="http://schemas.microsoft.com/office/drawing/2014/main" id="{1A230C35-DE69-0DB3-37A9-9A393EF134A3}"/>
              </a:ext>
            </a:extLst>
          </p:cNvPr>
          <p:cNvSpPr/>
          <p:nvPr/>
        </p:nvSpPr>
        <p:spPr>
          <a:xfrm>
            <a:off x="6733526"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5" name="Right Arrow 34">
            <a:extLst>
              <a:ext uri="{FF2B5EF4-FFF2-40B4-BE49-F238E27FC236}">
                <a16:creationId xmlns:a16="http://schemas.microsoft.com/office/drawing/2014/main" id="{2D454BE3-78C5-3943-8560-CC8AAE4FCEAA}"/>
              </a:ext>
            </a:extLst>
          </p:cNvPr>
          <p:cNvSpPr/>
          <p:nvPr/>
        </p:nvSpPr>
        <p:spPr>
          <a:xfrm>
            <a:off x="8934285"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Tree>
    <p:extLst>
      <p:ext uri="{BB962C8B-B14F-4D97-AF65-F5344CB8AC3E}">
        <p14:creationId xmlns:p14="http://schemas.microsoft.com/office/powerpoint/2010/main" val="4186852436"/>
      </p:ext>
    </p:extLst>
  </p:cSld>
  <p:clrMapOvr>
    <a:masterClrMapping/>
  </p:clrMapOvr>
  <mc:AlternateContent xmlns:mc="http://schemas.openxmlformats.org/markup-compatibility/2006">
    <mc:Choice xmlns:p14="http://schemas.microsoft.com/office/powerpoint/2010/main" Requires="p14">
      <p:transition spd="slow" p14:dur="2000" advTm="74016"/>
    </mc:Choice>
    <mc:Fallback>
      <p:transition spd="slow" advTm="74016"/>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EBDD5-1673-4F24-1D5D-D468D3A148EC}"/>
              </a:ext>
            </a:extLst>
          </p:cNvPr>
          <p:cNvSpPr>
            <a:spLocks noGrp="1"/>
          </p:cNvSpPr>
          <p:nvPr>
            <p:ph type="title"/>
          </p:nvPr>
        </p:nvSpPr>
        <p:spPr/>
        <p:txBody>
          <a:bodyPr/>
          <a:lstStyle/>
          <a:p>
            <a:r>
              <a:rPr lang="en-SE" sz="5400" dirty="0">
                <a:latin typeface="Tw Cen MT Condensed" panose="020B0606020104020203" pitchFamily="34" charset="77"/>
              </a:rPr>
              <a:t>Supervised</a:t>
            </a:r>
            <a:r>
              <a:rPr lang="en-SE" dirty="0"/>
              <a:t> </a:t>
            </a:r>
            <a:r>
              <a:rPr lang="en-SE" sz="5400" dirty="0">
                <a:latin typeface="Tw Cen MT Condensed" panose="020B0606020104020203" pitchFamily="34" charset="77"/>
              </a:rPr>
              <a:t>Learning</a:t>
            </a:r>
          </a:p>
        </p:txBody>
      </p:sp>
      <p:sp>
        <p:nvSpPr>
          <p:cNvPr id="3" name="Content Placeholder 2">
            <a:extLst>
              <a:ext uri="{FF2B5EF4-FFF2-40B4-BE49-F238E27FC236}">
                <a16:creationId xmlns:a16="http://schemas.microsoft.com/office/drawing/2014/main" id="{2A1C0270-D980-4F2E-46A7-2F61B7371DF0}"/>
              </a:ext>
            </a:extLst>
          </p:cNvPr>
          <p:cNvSpPr>
            <a:spLocks noGrp="1"/>
          </p:cNvSpPr>
          <p:nvPr>
            <p:ph idx="1"/>
          </p:nvPr>
        </p:nvSpPr>
        <p:spPr>
          <a:xfrm>
            <a:off x="838200" y="1472338"/>
            <a:ext cx="10515600" cy="5385661"/>
          </a:xfrm>
        </p:spPr>
        <p:txBody>
          <a:bodyPr/>
          <a:lstStyle/>
          <a:p>
            <a:pPr marL="0" indent="0">
              <a:buNone/>
            </a:pPr>
            <a:r>
              <a:rPr lang="en-SE" b="1" dirty="0"/>
              <a:t>Classification</a:t>
            </a:r>
          </a:p>
          <a:p>
            <a:pPr marL="0" indent="0">
              <a:buNone/>
            </a:pPr>
            <a:endParaRPr lang="en-SE" dirty="0"/>
          </a:p>
        </p:txBody>
      </p:sp>
      <p:sp>
        <p:nvSpPr>
          <p:cNvPr id="4" name="TextBox 3">
            <a:extLst>
              <a:ext uri="{FF2B5EF4-FFF2-40B4-BE49-F238E27FC236}">
                <a16:creationId xmlns:a16="http://schemas.microsoft.com/office/drawing/2014/main" id="{6182DCB4-DFB2-8CE4-6FD6-A58D1748F77C}"/>
              </a:ext>
            </a:extLst>
          </p:cNvPr>
          <p:cNvSpPr txBox="1"/>
          <p:nvPr/>
        </p:nvSpPr>
        <p:spPr>
          <a:xfrm>
            <a:off x="838200" y="2102643"/>
            <a:ext cx="1778000" cy="369332"/>
          </a:xfrm>
          <a:prstGeom prst="rect">
            <a:avLst/>
          </a:prstGeom>
          <a:noFill/>
        </p:spPr>
        <p:txBody>
          <a:bodyPr wrap="square" rtlCol="0">
            <a:spAutoFit/>
          </a:bodyPr>
          <a:lstStyle/>
          <a:p>
            <a:r>
              <a:rPr lang="en-SE" dirty="0"/>
              <a:t>Real W</a:t>
            </a:r>
            <a:r>
              <a:rPr lang="en-GB" dirty="0"/>
              <a:t>o</a:t>
            </a:r>
            <a:r>
              <a:rPr lang="en-SE" dirty="0"/>
              <a:t>rld input</a:t>
            </a:r>
          </a:p>
        </p:txBody>
      </p:sp>
      <p:sp>
        <p:nvSpPr>
          <p:cNvPr id="5" name="TextBox 4">
            <a:extLst>
              <a:ext uri="{FF2B5EF4-FFF2-40B4-BE49-F238E27FC236}">
                <a16:creationId xmlns:a16="http://schemas.microsoft.com/office/drawing/2014/main" id="{C3659A05-EDF7-D42F-6B08-32AC55C9FA81}"/>
              </a:ext>
            </a:extLst>
          </p:cNvPr>
          <p:cNvSpPr txBox="1"/>
          <p:nvPr/>
        </p:nvSpPr>
        <p:spPr>
          <a:xfrm>
            <a:off x="3327400" y="2102643"/>
            <a:ext cx="1778000" cy="369332"/>
          </a:xfrm>
          <a:prstGeom prst="rect">
            <a:avLst/>
          </a:prstGeom>
          <a:noFill/>
        </p:spPr>
        <p:txBody>
          <a:bodyPr wrap="square" rtlCol="0">
            <a:spAutoFit/>
          </a:bodyPr>
          <a:lstStyle/>
          <a:p>
            <a:r>
              <a:rPr lang="sv-SE" dirty="0" err="1"/>
              <a:t>Model</a:t>
            </a:r>
            <a:r>
              <a:rPr lang="sv-SE" dirty="0"/>
              <a:t> input</a:t>
            </a:r>
            <a:endParaRPr lang="en-SE" dirty="0"/>
          </a:p>
        </p:txBody>
      </p:sp>
      <p:sp>
        <p:nvSpPr>
          <p:cNvPr id="6" name="TextBox 5">
            <a:extLst>
              <a:ext uri="{FF2B5EF4-FFF2-40B4-BE49-F238E27FC236}">
                <a16:creationId xmlns:a16="http://schemas.microsoft.com/office/drawing/2014/main" id="{56FF6810-5AF1-B68C-7E6F-4DEA73F80DAA}"/>
              </a:ext>
            </a:extLst>
          </p:cNvPr>
          <p:cNvSpPr txBox="1"/>
          <p:nvPr/>
        </p:nvSpPr>
        <p:spPr>
          <a:xfrm>
            <a:off x="5676900" y="2102643"/>
            <a:ext cx="812800" cy="369332"/>
          </a:xfrm>
          <a:prstGeom prst="rect">
            <a:avLst/>
          </a:prstGeom>
          <a:noFill/>
        </p:spPr>
        <p:txBody>
          <a:bodyPr wrap="square" rtlCol="0">
            <a:spAutoFit/>
          </a:bodyPr>
          <a:lstStyle/>
          <a:p>
            <a:r>
              <a:rPr lang="sv-SE" dirty="0" err="1"/>
              <a:t>Model</a:t>
            </a:r>
            <a:endParaRPr lang="en-SE" dirty="0"/>
          </a:p>
        </p:txBody>
      </p:sp>
      <p:sp>
        <p:nvSpPr>
          <p:cNvPr id="7" name="TextBox 6">
            <a:extLst>
              <a:ext uri="{FF2B5EF4-FFF2-40B4-BE49-F238E27FC236}">
                <a16:creationId xmlns:a16="http://schemas.microsoft.com/office/drawing/2014/main" id="{4C51F5C8-5BDE-FEF8-C25D-23423EA5A9F3}"/>
              </a:ext>
            </a:extLst>
          </p:cNvPr>
          <p:cNvSpPr txBox="1"/>
          <p:nvPr/>
        </p:nvSpPr>
        <p:spPr>
          <a:xfrm>
            <a:off x="7327900" y="2102643"/>
            <a:ext cx="1778000" cy="369332"/>
          </a:xfrm>
          <a:prstGeom prst="rect">
            <a:avLst/>
          </a:prstGeom>
          <a:noFill/>
        </p:spPr>
        <p:txBody>
          <a:bodyPr wrap="square" rtlCol="0">
            <a:spAutoFit/>
          </a:bodyPr>
          <a:lstStyle/>
          <a:p>
            <a:r>
              <a:rPr lang="sv-SE" dirty="0" err="1"/>
              <a:t>Model</a:t>
            </a:r>
            <a:r>
              <a:rPr lang="sv-SE" dirty="0"/>
              <a:t> Output</a:t>
            </a:r>
            <a:endParaRPr lang="en-SE" dirty="0"/>
          </a:p>
        </p:txBody>
      </p:sp>
      <p:sp>
        <p:nvSpPr>
          <p:cNvPr id="8" name="TextBox 7">
            <a:extLst>
              <a:ext uri="{FF2B5EF4-FFF2-40B4-BE49-F238E27FC236}">
                <a16:creationId xmlns:a16="http://schemas.microsoft.com/office/drawing/2014/main" id="{4259D244-84E0-5642-CA39-90B5151AFC86}"/>
              </a:ext>
            </a:extLst>
          </p:cNvPr>
          <p:cNvSpPr txBox="1"/>
          <p:nvPr/>
        </p:nvSpPr>
        <p:spPr>
          <a:xfrm>
            <a:off x="9493250" y="2102643"/>
            <a:ext cx="2311400" cy="369332"/>
          </a:xfrm>
          <a:prstGeom prst="rect">
            <a:avLst/>
          </a:prstGeom>
          <a:noFill/>
        </p:spPr>
        <p:txBody>
          <a:bodyPr wrap="square" rtlCol="0">
            <a:spAutoFit/>
          </a:bodyPr>
          <a:lstStyle/>
          <a:p>
            <a:r>
              <a:rPr lang="sv-SE" dirty="0"/>
              <a:t>Real World Output</a:t>
            </a:r>
            <a:endParaRPr lang="en-SE" dirty="0"/>
          </a:p>
        </p:txBody>
      </p:sp>
      <p:sp>
        <p:nvSpPr>
          <p:cNvPr id="9" name="TextBox 8">
            <a:extLst>
              <a:ext uri="{FF2B5EF4-FFF2-40B4-BE49-F238E27FC236}">
                <a16:creationId xmlns:a16="http://schemas.microsoft.com/office/drawing/2014/main" id="{156B8C14-BA1A-76D4-E061-312F6FC957DB}"/>
              </a:ext>
            </a:extLst>
          </p:cNvPr>
          <p:cNvSpPr txBox="1"/>
          <p:nvPr/>
        </p:nvSpPr>
        <p:spPr>
          <a:xfrm>
            <a:off x="838200" y="2712242"/>
            <a:ext cx="1800000" cy="1077218"/>
          </a:xfrm>
          <a:prstGeom prst="rect">
            <a:avLst/>
          </a:prstGeom>
          <a:noFill/>
          <a:ln>
            <a:solidFill>
              <a:schemeClr val="tx1"/>
            </a:solidFill>
          </a:ln>
        </p:spPr>
        <p:txBody>
          <a:bodyPr wrap="square" rtlCol="0">
            <a:spAutoFit/>
          </a:bodyPr>
          <a:lstStyle/>
          <a:p>
            <a:r>
              <a:rPr lang="sv-SE" sz="1600" i="1" dirty="0"/>
              <a:t>The pizza </a:t>
            </a:r>
            <a:r>
              <a:rPr lang="sv-SE" sz="1600" i="1" dirty="0" err="1"/>
              <a:t>was</a:t>
            </a:r>
            <a:r>
              <a:rPr lang="sv-SE" sz="1600" i="1" dirty="0"/>
              <a:t> </a:t>
            </a:r>
            <a:r>
              <a:rPr lang="sv-SE" sz="1600" i="1" dirty="0" err="1"/>
              <a:t>cold,the</a:t>
            </a:r>
            <a:r>
              <a:rPr lang="sv-SE" sz="1600" i="1" dirty="0"/>
              <a:t> </a:t>
            </a:r>
            <a:r>
              <a:rPr lang="sv-SE" sz="1600" i="1" dirty="0" err="1"/>
              <a:t>crust</a:t>
            </a:r>
            <a:r>
              <a:rPr lang="sv-SE" sz="1600" i="1" dirty="0"/>
              <a:t> </a:t>
            </a:r>
            <a:r>
              <a:rPr lang="sv-SE" sz="1600" i="1" dirty="0" err="1"/>
              <a:t>was</a:t>
            </a:r>
            <a:r>
              <a:rPr lang="sv-SE" sz="1600" i="1" dirty="0"/>
              <a:t> </a:t>
            </a:r>
            <a:r>
              <a:rPr lang="sv-SE" sz="1600" i="1" dirty="0" err="1"/>
              <a:t>soggy</a:t>
            </a:r>
            <a:r>
              <a:rPr lang="sv-SE" sz="1600" i="1" dirty="0"/>
              <a:t>, and the </a:t>
            </a:r>
            <a:r>
              <a:rPr lang="sv-SE" sz="1600" i="1" dirty="0" err="1"/>
              <a:t>topings</a:t>
            </a:r>
            <a:r>
              <a:rPr lang="sv-SE" sz="1600" i="1" dirty="0"/>
              <a:t> </a:t>
            </a:r>
            <a:r>
              <a:rPr lang="sv-SE" sz="1600" i="1" dirty="0" err="1"/>
              <a:t>were</a:t>
            </a:r>
            <a:r>
              <a:rPr lang="sv-SE" sz="1600" i="1" dirty="0"/>
              <a:t> bland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D2B0203-C3C8-7279-3DDE-4BB19D992FE6}"/>
                  </a:ext>
                </a:extLst>
              </p:cNvPr>
              <p:cNvSpPr txBox="1"/>
              <p:nvPr/>
            </p:nvSpPr>
            <p:spPr>
              <a:xfrm>
                <a:off x="3327400" y="2712242"/>
                <a:ext cx="1440000" cy="1323054"/>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m>
                            <m:mPr>
                              <m:mcs>
                                <m:mc>
                                  <m:mcPr>
                                    <m:count m:val="1"/>
                                    <m:mcJc m:val="center"/>
                                  </m:mcPr>
                                </m:mc>
                              </m:mcs>
                              <m:ctrlPr>
                                <a:rPr lang="sv-SE" b="0" i="1" smtClean="0">
                                  <a:latin typeface="Cambria Math" panose="02040503050406030204" pitchFamily="18" charset="0"/>
                                </a:rPr>
                              </m:ctrlPr>
                            </m:mPr>
                            <m:mr>
                              <m:e>
                                <m:r>
                                  <a:rPr lang="sv-SE" b="0" i="1" smtClean="0">
                                    <a:latin typeface="Cambria Math" panose="02040503050406030204" pitchFamily="18" charset="0"/>
                                  </a:rPr>
                                  <m:t>23</m:t>
                                </m:r>
                              </m:e>
                            </m:mr>
                            <m:mr>
                              <m:e>
                                <m:eqArr>
                                  <m:eqArrPr>
                                    <m:ctrlPr>
                                      <a:rPr lang="sv-SE" b="0" i="1" smtClean="0">
                                        <a:latin typeface="Cambria Math" panose="02040503050406030204" pitchFamily="18" charset="0"/>
                                      </a:rPr>
                                    </m:ctrlPr>
                                  </m:eqArrPr>
                                  <m:e>
                                    <m:r>
                                      <a:rPr lang="sv-SE" b="0" i="1" smtClean="0">
                                        <a:latin typeface="Cambria Math" panose="02040503050406030204" pitchFamily="18" charset="0"/>
                                      </a:rPr>
                                      <m:t>54</m:t>
                                    </m:r>
                                  </m:e>
                                  <m:e>
                                    <m:r>
                                      <a:rPr lang="sv-SE" b="0" i="1" smtClean="0">
                                        <a:latin typeface="Cambria Math" panose="02040503050406030204" pitchFamily="18" charset="0"/>
                                      </a:rPr>
                                      <m:t>12</m:t>
                                    </m:r>
                                  </m:e>
                                  <m:e>
                                    <m:r>
                                      <a:rPr lang="sv-SE" b="0" i="1" smtClean="0">
                                        <a:latin typeface="Cambria Math" panose="02040503050406030204" pitchFamily="18" charset="0"/>
                                      </a:rPr>
                                      <m:t>98</m:t>
                                    </m:r>
                                  </m:e>
                                  <m:e>
                                    <m:r>
                                      <a:rPr lang="sv-SE" b="0" i="1" smtClean="0">
                                        <a:latin typeface="Cambria Math" panose="02040503050406030204" pitchFamily="18" charset="0"/>
                                      </a:rPr>
                                      <m:t>2</m:t>
                                    </m:r>
                                  </m:e>
                                </m:eqArr>
                              </m:e>
                            </m:mr>
                          </m:m>
                        </m:e>
                      </m:d>
                    </m:oMath>
                  </m:oMathPara>
                </a14:m>
                <a:endParaRPr lang="sv-SE" i="1" dirty="0"/>
              </a:p>
            </p:txBody>
          </p:sp>
        </mc:Choice>
        <mc:Fallback xmlns="">
          <p:sp>
            <p:nvSpPr>
              <p:cNvPr id="10" name="TextBox 9">
                <a:extLst>
                  <a:ext uri="{FF2B5EF4-FFF2-40B4-BE49-F238E27FC236}">
                    <a16:creationId xmlns:a16="http://schemas.microsoft.com/office/drawing/2014/main" id="{8D2B0203-C3C8-7279-3DDE-4BB19D992FE6}"/>
                  </a:ext>
                </a:extLst>
              </p:cNvPr>
              <p:cNvSpPr txBox="1">
                <a:spLocks noRot="1" noChangeAspect="1" noMove="1" noResize="1" noEditPoints="1" noAdjustHandles="1" noChangeArrowheads="1" noChangeShapeType="1" noTextEdit="1"/>
              </p:cNvSpPr>
              <p:nvPr/>
            </p:nvSpPr>
            <p:spPr>
              <a:xfrm>
                <a:off x="3327400" y="2712242"/>
                <a:ext cx="1440000" cy="1323054"/>
              </a:xfrm>
              <a:prstGeom prst="rect">
                <a:avLst/>
              </a:prstGeom>
              <a:blipFill>
                <a:blip r:embed="rId2"/>
                <a:stretch>
                  <a:fillRect b="-1887"/>
                </a:stretch>
              </a:blipFill>
              <a:ln>
                <a:solidFill>
                  <a:schemeClr val="tx1"/>
                </a:solidFill>
              </a:ln>
            </p:spPr>
            <p:txBody>
              <a:bodyPr/>
              <a:lstStyle/>
              <a:p>
                <a:r>
                  <a:rPr lang="en-SE">
                    <a:noFill/>
                  </a:rPr>
                  <a:t> </a:t>
                </a:r>
              </a:p>
            </p:txBody>
          </p:sp>
        </mc:Fallback>
      </mc:AlternateContent>
      <p:grpSp>
        <p:nvGrpSpPr>
          <p:cNvPr id="15" name="Graphic 11" descr="Gears outline">
            <a:extLst>
              <a:ext uri="{FF2B5EF4-FFF2-40B4-BE49-F238E27FC236}">
                <a16:creationId xmlns:a16="http://schemas.microsoft.com/office/drawing/2014/main" id="{BF37C1F8-125B-5D1C-22BE-7FC4D1324227}"/>
              </a:ext>
            </a:extLst>
          </p:cNvPr>
          <p:cNvGrpSpPr/>
          <p:nvPr/>
        </p:nvGrpSpPr>
        <p:grpSpPr>
          <a:xfrm>
            <a:off x="5721984" y="2911592"/>
            <a:ext cx="621029" cy="751693"/>
            <a:chOff x="5721984" y="2911592"/>
            <a:chExt cx="621029" cy="751693"/>
          </a:xfrm>
          <a:solidFill>
            <a:schemeClr val="tx1"/>
          </a:solidFill>
        </p:grpSpPr>
        <p:sp>
          <p:nvSpPr>
            <p:cNvPr id="16" name="Freeform 15">
              <a:extLst>
                <a:ext uri="{FF2B5EF4-FFF2-40B4-BE49-F238E27FC236}">
                  <a16:creationId xmlns:a16="http://schemas.microsoft.com/office/drawing/2014/main" id="{BA80561F-D2D9-2129-C548-FBC8C17D0B3E}"/>
                </a:ext>
              </a:extLst>
            </p:cNvPr>
            <p:cNvSpPr/>
            <p:nvPr/>
          </p:nvSpPr>
          <p:spPr>
            <a:xfrm>
              <a:off x="5937250" y="2911592"/>
              <a:ext cx="405764" cy="404812"/>
            </a:xfrm>
            <a:custGeom>
              <a:avLst/>
              <a:gdLst>
                <a:gd name="connsiteX0" fmla="*/ 347663 w 405764"/>
                <a:gd name="connsiteY0" fmla="*/ 284902 h 404812"/>
                <a:gd name="connsiteX1" fmla="*/ 363855 w 405764"/>
                <a:gd name="connsiteY1" fmla="*/ 247755 h 404812"/>
                <a:gd name="connsiteX2" fmla="*/ 405765 w 405764"/>
                <a:gd name="connsiteY2" fmla="*/ 226800 h 404812"/>
                <a:gd name="connsiteX3" fmla="*/ 405765 w 405764"/>
                <a:gd name="connsiteY3" fmla="*/ 179175 h 404812"/>
                <a:gd name="connsiteX4" fmla="*/ 363855 w 405764"/>
                <a:gd name="connsiteY4" fmla="*/ 158220 h 404812"/>
                <a:gd name="connsiteX5" fmla="*/ 348615 w 405764"/>
                <a:gd name="connsiteY5" fmla="*/ 121072 h 404812"/>
                <a:gd name="connsiteX6" fmla="*/ 363855 w 405764"/>
                <a:gd name="connsiteY6" fmla="*/ 76305 h 404812"/>
                <a:gd name="connsiteX7" fmla="*/ 329565 w 405764"/>
                <a:gd name="connsiteY7" fmla="*/ 42015 h 404812"/>
                <a:gd name="connsiteX8" fmla="*/ 284798 w 405764"/>
                <a:gd name="connsiteY8" fmla="*/ 57255 h 404812"/>
                <a:gd name="connsiteX9" fmla="*/ 247650 w 405764"/>
                <a:gd name="connsiteY9" fmla="*/ 41910 h 404812"/>
                <a:gd name="connsiteX10" fmla="*/ 226695 w 405764"/>
                <a:gd name="connsiteY10" fmla="*/ 0 h 404812"/>
                <a:gd name="connsiteX11" fmla="*/ 179070 w 405764"/>
                <a:gd name="connsiteY11" fmla="*/ 0 h 404812"/>
                <a:gd name="connsiteX12" fmla="*/ 158115 w 405764"/>
                <a:gd name="connsiteY12" fmla="*/ 41910 h 404812"/>
                <a:gd name="connsiteX13" fmla="*/ 120968 w 405764"/>
                <a:gd name="connsiteY13" fmla="*/ 57150 h 404812"/>
                <a:gd name="connsiteX14" fmla="*/ 76200 w 405764"/>
                <a:gd name="connsiteY14" fmla="*/ 41910 h 404812"/>
                <a:gd name="connsiteX15" fmla="*/ 41910 w 405764"/>
                <a:gd name="connsiteY15" fmla="*/ 76200 h 404812"/>
                <a:gd name="connsiteX16" fmla="*/ 57150 w 405764"/>
                <a:gd name="connsiteY16" fmla="*/ 120968 h 404812"/>
                <a:gd name="connsiteX17" fmla="*/ 41910 w 405764"/>
                <a:gd name="connsiteY17" fmla="*/ 158115 h 404812"/>
                <a:gd name="connsiteX18" fmla="*/ 0 w 405764"/>
                <a:gd name="connsiteY18" fmla="*/ 179070 h 404812"/>
                <a:gd name="connsiteX19" fmla="*/ 0 w 405764"/>
                <a:gd name="connsiteY19" fmla="*/ 226695 h 404812"/>
                <a:gd name="connsiteX20" fmla="*/ 41910 w 405764"/>
                <a:gd name="connsiteY20" fmla="*/ 247650 h 404812"/>
                <a:gd name="connsiteX21" fmla="*/ 57150 w 405764"/>
                <a:gd name="connsiteY21" fmla="*/ 284798 h 404812"/>
                <a:gd name="connsiteX22" fmla="*/ 41910 w 405764"/>
                <a:gd name="connsiteY22" fmla="*/ 329565 h 404812"/>
                <a:gd name="connsiteX23" fmla="*/ 75248 w 405764"/>
                <a:gd name="connsiteY23" fmla="*/ 362903 h 404812"/>
                <a:gd name="connsiteX24" fmla="*/ 120015 w 405764"/>
                <a:gd name="connsiteY24" fmla="*/ 347663 h 404812"/>
                <a:gd name="connsiteX25" fmla="*/ 157163 w 405764"/>
                <a:gd name="connsiteY25" fmla="*/ 362903 h 404812"/>
                <a:gd name="connsiteX26" fmla="*/ 178118 w 405764"/>
                <a:gd name="connsiteY26" fmla="*/ 404813 h 404812"/>
                <a:gd name="connsiteX27" fmla="*/ 225743 w 405764"/>
                <a:gd name="connsiteY27" fmla="*/ 404813 h 404812"/>
                <a:gd name="connsiteX28" fmla="*/ 246698 w 405764"/>
                <a:gd name="connsiteY28" fmla="*/ 362903 h 404812"/>
                <a:gd name="connsiteX29" fmla="*/ 283845 w 405764"/>
                <a:gd name="connsiteY29" fmla="*/ 347663 h 404812"/>
                <a:gd name="connsiteX30" fmla="*/ 328613 w 405764"/>
                <a:gd name="connsiteY30" fmla="*/ 362903 h 404812"/>
                <a:gd name="connsiteX31" fmla="*/ 362903 w 405764"/>
                <a:gd name="connsiteY31" fmla="*/ 329565 h 404812"/>
                <a:gd name="connsiteX32" fmla="*/ 329622 w 405764"/>
                <a:gd name="connsiteY32" fmla="*/ 291036 h 404812"/>
                <a:gd name="connsiteX33" fmla="*/ 340995 w 405764"/>
                <a:gd name="connsiteY33" fmla="*/ 324422 h 404812"/>
                <a:gd name="connsiteX34" fmla="*/ 323707 w 405764"/>
                <a:gd name="connsiteY34" fmla="*/ 341233 h 404812"/>
                <a:gd name="connsiteX35" fmla="*/ 289989 w 405764"/>
                <a:gd name="connsiteY35" fmla="*/ 329746 h 404812"/>
                <a:gd name="connsiteX36" fmla="*/ 281759 w 405764"/>
                <a:gd name="connsiteY36" fmla="*/ 326946 h 404812"/>
                <a:gd name="connsiteX37" fmla="*/ 274244 w 405764"/>
                <a:gd name="connsiteY37" fmla="*/ 331327 h 404812"/>
                <a:gd name="connsiteX38" fmla="*/ 241468 w 405764"/>
                <a:gd name="connsiteY38" fmla="*/ 344710 h 404812"/>
                <a:gd name="connsiteX39" fmla="*/ 233410 w 405764"/>
                <a:gd name="connsiteY39" fmla="*/ 347015 h 404812"/>
                <a:gd name="connsiteX40" fmla="*/ 229657 w 405764"/>
                <a:gd name="connsiteY40" fmla="*/ 354511 h 404812"/>
                <a:gd name="connsiteX41" fmla="*/ 213970 w 405764"/>
                <a:gd name="connsiteY41" fmla="*/ 385944 h 404812"/>
                <a:gd name="connsiteX42" fmla="*/ 189919 w 405764"/>
                <a:gd name="connsiteY42" fmla="*/ 385944 h 404812"/>
                <a:gd name="connsiteX43" fmla="*/ 174231 w 405764"/>
                <a:gd name="connsiteY43" fmla="*/ 354511 h 404812"/>
                <a:gd name="connsiteX44" fmla="*/ 170478 w 405764"/>
                <a:gd name="connsiteY44" fmla="*/ 347015 h 404812"/>
                <a:gd name="connsiteX45" fmla="*/ 162420 w 405764"/>
                <a:gd name="connsiteY45" fmla="*/ 344710 h 404812"/>
                <a:gd name="connsiteX46" fmla="*/ 129635 w 405764"/>
                <a:gd name="connsiteY46" fmla="*/ 331327 h 404812"/>
                <a:gd name="connsiteX47" fmla="*/ 122130 w 405764"/>
                <a:gd name="connsiteY47" fmla="*/ 326946 h 404812"/>
                <a:gd name="connsiteX48" fmla="*/ 113900 w 405764"/>
                <a:gd name="connsiteY48" fmla="*/ 329746 h 404812"/>
                <a:gd name="connsiteX49" fmla="*/ 80353 w 405764"/>
                <a:gd name="connsiteY49" fmla="*/ 341176 h 404812"/>
                <a:gd name="connsiteX50" fmla="*/ 63779 w 405764"/>
                <a:gd name="connsiteY50" fmla="*/ 324602 h 404812"/>
                <a:gd name="connsiteX51" fmla="*/ 75209 w 405764"/>
                <a:gd name="connsiteY51" fmla="*/ 291046 h 404812"/>
                <a:gd name="connsiteX52" fmla="*/ 78010 w 405764"/>
                <a:gd name="connsiteY52" fmla="*/ 282816 h 404812"/>
                <a:gd name="connsiteX53" fmla="*/ 73628 w 405764"/>
                <a:gd name="connsiteY53" fmla="*/ 275311 h 404812"/>
                <a:gd name="connsiteX54" fmla="*/ 60293 w 405764"/>
                <a:gd name="connsiteY54" fmla="*/ 242516 h 404812"/>
                <a:gd name="connsiteX55" fmla="*/ 57988 w 405764"/>
                <a:gd name="connsiteY55" fmla="*/ 234458 h 404812"/>
                <a:gd name="connsiteX56" fmla="*/ 50502 w 405764"/>
                <a:gd name="connsiteY56" fmla="*/ 230715 h 404812"/>
                <a:gd name="connsiteX57" fmla="*/ 19050 w 405764"/>
                <a:gd name="connsiteY57" fmla="*/ 215008 h 404812"/>
                <a:gd name="connsiteX58" fmla="*/ 19050 w 405764"/>
                <a:gd name="connsiteY58" fmla="*/ 190919 h 404812"/>
                <a:gd name="connsiteX59" fmla="*/ 50482 w 405764"/>
                <a:gd name="connsiteY59" fmla="*/ 175260 h 404812"/>
                <a:gd name="connsiteX60" fmla="*/ 57969 w 405764"/>
                <a:gd name="connsiteY60" fmla="*/ 171507 h 404812"/>
                <a:gd name="connsiteX61" fmla="*/ 60274 w 405764"/>
                <a:gd name="connsiteY61" fmla="*/ 163449 h 404812"/>
                <a:gd name="connsiteX62" fmla="*/ 73609 w 405764"/>
                <a:gd name="connsiteY62" fmla="*/ 130664 h 404812"/>
                <a:gd name="connsiteX63" fmla="*/ 77991 w 405764"/>
                <a:gd name="connsiteY63" fmla="*/ 123149 h 404812"/>
                <a:gd name="connsiteX64" fmla="*/ 75190 w 405764"/>
                <a:gd name="connsiteY64" fmla="*/ 114929 h 404812"/>
                <a:gd name="connsiteX65" fmla="*/ 63760 w 405764"/>
                <a:gd name="connsiteY65" fmla="*/ 81363 h 404812"/>
                <a:gd name="connsiteX66" fmla="*/ 81286 w 405764"/>
                <a:gd name="connsiteY66" fmla="*/ 63837 h 404812"/>
                <a:gd name="connsiteX67" fmla="*/ 114833 w 405764"/>
                <a:gd name="connsiteY67" fmla="*/ 75267 h 404812"/>
                <a:gd name="connsiteX68" fmla="*/ 123063 w 405764"/>
                <a:gd name="connsiteY68" fmla="*/ 78124 h 404812"/>
                <a:gd name="connsiteX69" fmla="*/ 130569 w 405764"/>
                <a:gd name="connsiteY69" fmla="*/ 73733 h 404812"/>
                <a:gd name="connsiteX70" fmla="*/ 163354 w 405764"/>
                <a:gd name="connsiteY70" fmla="*/ 60398 h 404812"/>
                <a:gd name="connsiteX71" fmla="*/ 171450 w 405764"/>
                <a:gd name="connsiteY71" fmla="*/ 57960 h 404812"/>
                <a:gd name="connsiteX72" fmla="*/ 175203 w 405764"/>
                <a:gd name="connsiteY72" fmla="*/ 50463 h 404812"/>
                <a:gd name="connsiteX73" fmla="*/ 190891 w 405764"/>
                <a:gd name="connsiteY73" fmla="*/ 19031 h 404812"/>
                <a:gd name="connsiteX74" fmla="*/ 214970 w 405764"/>
                <a:gd name="connsiteY74" fmla="*/ 19031 h 404812"/>
                <a:gd name="connsiteX75" fmla="*/ 230657 w 405764"/>
                <a:gd name="connsiteY75" fmla="*/ 50463 h 404812"/>
                <a:gd name="connsiteX76" fmla="*/ 234410 w 405764"/>
                <a:gd name="connsiteY76" fmla="*/ 57960 h 404812"/>
                <a:gd name="connsiteX77" fmla="*/ 242459 w 405764"/>
                <a:gd name="connsiteY77" fmla="*/ 60265 h 404812"/>
                <a:gd name="connsiteX78" fmla="*/ 275244 w 405764"/>
                <a:gd name="connsiteY78" fmla="*/ 73600 h 404812"/>
                <a:gd name="connsiteX79" fmla="*/ 282759 w 405764"/>
                <a:gd name="connsiteY79" fmla="*/ 77991 h 404812"/>
                <a:gd name="connsiteX80" fmla="*/ 290989 w 405764"/>
                <a:gd name="connsiteY80" fmla="*/ 75133 h 404812"/>
                <a:gd name="connsiteX81" fmla="*/ 324526 w 405764"/>
                <a:gd name="connsiteY81" fmla="*/ 63703 h 404812"/>
                <a:gd name="connsiteX82" fmla="*/ 342052 w 405764"/>
                <a:gd name="connsiteY82" fmla="*/ 81229 h 404812"/>
                <a:gd name="connsiteX83" fmla="*/ 330622 w 405764"/>
                <a:gd name="connsiteY83" fmla="*/ 114795 h 404812"/>
                <a:gd name="connsiteX84" fmla="*/ 327822 w 405764"/>
                <a:gd name="connsiteY84" fmla="*/ 123015 h 404812"/>
                <a:gd name="connsiteX85" fmla="*/ 332203 w 405764"/>
                <a:gd name="connsiteY85" fmla="*/ 130531 h 404812"/>
                <a:gd name="connsiteX86" fmla="*/ 345586 w 405764"/>
                <a:gd name="connsiteY86" fmla="*/ 163316 h 404812"/>
                <a:gd name="connsiteX87" fmla="*/ 347882 w 405764"/>
                <a:gd name="connsiteY87" fmla="*/ 171374 h 404812"/>
                <a:gd name="connsiteX88" fmla="*/ 355378 w 405764"/>
                <a:gd name="connsiteY88" fmla="*/ 175127 h 404812"/>
                <a:gd name="connsiteX89" fmla="*/ 386810 w 405764"/>
                <a:gd name="connsiteY89" fmla="*/ 190824 h 404812"/>
                <a:gd name="connsiteX90" fmla="*/ 386810 w 405764"/>
                <a:gd name="connsiteY90" fmla="*/ 214913 h 404812"/>
                <a:gd name="connsiteX91" fmla="*/ 355378 w 405764"/>
                <a:gd name="connsiteY91" fmla="*/ 230610 h 404812"/>
                <a:gd name="connsiteX92" fmla="*/ 348091 w 405764"/>
                <a:gd name="connsiteY92" fmla="*/ 234258 h 404812"/>
                <a:gd name="connsiteX93" fmla="*/ 345691 w 405764"/>
                <a:gd name="connsiteY93" fmla="*/ 242049 h 404812"/>
                <a:gd name="connsiteX94" fmla="*/ 331241 w 405764"/>
                <a:gd name="connsiteY94" fmla="*/ 275273 h 404812"/>
                <a:gd name="connsiteX95" fmla="*/ 326860 w 405764"/>
                <a:gd name="connsiteY95" fmla="*/ 28277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4" h="404812">
                  <a:moveTo>
                    <a:pt x="347663" y="284902"/>
                  </a:moveTo>
                  <a:cubicBezTo>
                    <a:pt x="354417" y="273156"/>
                    <a:pt x="359847" y="260697"/>
                    <a:pt x="363855" y="247755"/>
                  </a:cubicBezTo>
                  <a:lnTo>
                    <a:pt x="405765" y="226800"/>
                  </a:lnTo>
                  <a:lnTo>
                    <a:pt x="405765" y="179175"/>
                  </a:lnTo>
                  <a:lnTo>
                    <a:pt x="363855" y="158220"/>
                  </a:lnTo>
                  <a:cubicBezTo>
                    <a:pt x="360352" y="145248"/>
                    <a:pt x="355232" y="132767"/>
                    <a:pt x="348615" y="121072"/>
                  </a:cubicBezTo>
                  <a:lnTo>
                    <a:pt x="363855" y="76305"/>
                  </a:lnTo>
                  <a:lnTo>
                    <a:pt x="329565" y="42015"/>
                  </a:lnTo>
                  <a:lnTo>
                    <a:pt x="284798" y="57255"/>
                  </a:lnTo>
                  <a:cubicBezTo>
                    <a:pt x="273108" y="50601"/>
                    <a:pt x="260628" y="45446"/>
                    <a:pt x="247650" y="41910"/>
                  </a:cubicBezTo>
                  <a:lnTo>
                    <a:pt x="226695" y="0"/>
                  </a:lnTo>
                  <a:lnTo>
                    <a:pt x="179070" y="0"/>
                  </a:lnTo>
                  <a:lnTo>
                    <a:pt x="158115" y="41910"/>
                  </a:lnTo>
                  <a:cubicBezTo>
                    <a:pt x="145142" y="45410"/>
                    <a:pt x="132661" y="50530"/>
                    <a:pt x="120968" y="57150"/>
                  </a:cubicBezTo>
                  <a:lnTo>
                    <a:pt x="76200" y="41910"/>
                  </a:lnTo>
                  <a:lnTo>
                    <a:pt x="41910" y="76200"/>
                  </a:lnTo>
                  <a:lnTo>
                    <a:pt x="57150" y="120968"/>
                  </a:lnTo>
                  <a:cubicBezTo>
                    <a:pt x="50533" y="132662"/>
                    <a:pt x="45413" y="145143"/>
                    <a:pt x="41910" y="158115"/>
                  </a:cubicBezTo>
                  <a:lnTo>
                    <a:pt x="0" y="179070"/>
                  </a:lnTo>
                  <a:lnTo>
                    <a:pt x="0" y="226695"/>
                  </a:lnTo>
                  <a:lnTo>
                    <a:pt x="41910" y="247650"/>
                  </a:lnTo>
                  <a:cubicBezTo>
                    <a:pt x="45414" y="260622"/>
                    <a:pt x="50535" y="273102"/>
                    <a:pt x="57150" y="284798"/>
                  </a:cubicBezTo>
                  <a:lnTo>
                    <a:pt x="41910" y="329565"/>
                  </a:lnTo>
                  <a:lnTo>
                    <a:pt x="75248" y="362903"/>
                  </a:lnTo>
                  <a:lnTo>
                    <a:pt x="120015" y="347663"/>
                  </a:lnTo>
                  <a:cubicBezTo>
                    <a:pt x="131710" y="354280"/>
                    <a:pt x="144190" y="359399"/>
                    <a:pt x="157163" y="362903"/>
                  </a:cubicBezTo>
                  <a:lnTo>
                    <a:pt x="178118" y="404813"/>
                  </a:lnTo>
                  <a:lnTo>
                    <a:pt x="225743" y="404813"/>
                  </a:lnTo>
                  <a:lnTo>
                    <a:pt x="246698" y="362903"/>
                  </a:lnTo>
                  <a:cubicBezTo>
                    <a:pt x="259670" y="359400"/>
                    <a:pt x="272150" y="354280"/>
                    <a:pt x="283845" y="347663"/>
                  </a:cubicBezTo>
                  <a:lnTo>
                    <a:pt x="328613" y="362903"/>
                  </a:lnTo>
                  <a:lnTo>
                    <a:pt x="362903" y="329565"/>
                  </a:lnTo>
                  <a:close/>
                  <a:moveTo>
                    <a:pt x="329622" y="291036"/>
                  </a:moveTo>
                  <a:lnTo>
                    <a:pt x="340995" y="324422"/>
                  </a:lnTo>
                  <a:lnTo>
                    <a:pt x="323707" y="341233"/>
                  </a:lnTo>
                  <a:lnTo>
                    <a:pt x="289989" y="329746"/>
                  </a:lnTo>
                  <a:lnTo>
                    <a:pt x="281759" y="326946"/>
                  </a:lnTo>
                  <a:lnTo>
                    <a:pt x="274244" y="331327"/>
                  </a:lnTo>
                  <a:cubicBezTo>
                    <a:pt x="263929" y="337156"/>
                    <a:pt x="252915" y="341653"/>
                    <a:pt x="241468" y="344710"/>
                  </a:cubicBezTo>
                  <a:lnTo>
                    <a:pt x="233410" y="347015"/>
                  </a:lnTo>
                  <a:lnTo>
                    <a:pt x="229657" y="354511"/>
                  </a:lnTo>
                  <a:lnTo>
                    <a:pt x="213970" y="385944"/>
                  </a:lnTo>
                  <a:lnTo>
                    <a:pt x="189919" y="385944"/>
                  </a:lnTo>
                  <a:lnTo>
                    <a:pt x="174231" y="354511"/>
                  </a:lnTo>
                  <a:lnTo>
                    <a:pt x="170478" y="347015"/>
                  </a:lnTo>
                  <a:lnTo>
                    <a:pt x="162420" y="344710"/>
                  </a:lnTo>
                  <a:cubicBezTo>
                    <a:pt x="150970" y="341653"/>
                    <a:pt x="139954" y="337156"/>
                    <a:pt x="129635" y="331327"/>
                  </a:cubicBezTo>
                  <a:lnTo>
                    <a:pt x="122130" y="326946"/>
                  </a:lnTo>
                  <a:lnTo>
                    <a:pt x="113900" y="329746"/>
                  </a:lnTo>
                  <a:lnTo>
                    <a:pt x="80353" y="341176"/>
                  </a:lnTo>
                  <a:lnTo>
                    <a:pt x="63779" y="324602"/>
                  </a:lnTo>
                  <a:lnTo>
                    <a:pt x="75209" y="291046"/>
                  </a:lnTo>
                  <a:lnTo>
                    <a:pt x="78010" y="282816"/>
                  </a:lnTo>
                  <a:lnTo>
                    <a:pt x="73628" y="275311"/>
                  </a:lnTo>
                  <a:cubicBezTo>
                    <a:pt x="67812" y="264988"/>
                    <a:pt x="63331" y="253968"/>
                    <a:pt x="60293" y="242516"/>
                  </a:cubicBezTo>
                  <a:lnTo>
                    <a:pt x="57988" y="234458"/>
                  </a:lnTo>
                  <a:lnTo>
                    <a:pt x="50502" y="230715"/>
                  </a:lnTo>
                  <a:lnTo>
                    <a:pt x="19050" y="215008"/>
                  </a:lnTo>
                  <a:lnTo>
                    <a:pt x="19050" y="190919"/>
                  </a:lnTo>
                  <a:lnTo>
                    <a:pt x="50482" y="175260"/>
                  </a:lnTo>
                  <a:lnTo>
                    <a:pt x="57969" y="171507"/>
                  </a:lnTo>
                  <a:lnTo>
                    <a:pt x="60274" y="163449"/>
                  </a:lnTo>
                  <a:cubicBezTo>
                    <a:pt x="63314" y="152000"/>
                    <a:pt x="67794" y="140984"/>
                    <a:pt x="73609" y="130664"/>
                  </a:cubicBezTo>
                  <a:lnTo>
                    <a:pt x="77991" y="123149"/>
                  </a:lnTo>
                  <a:lnTo>
                    <a:pt x="75190" y="114929"/>
                  </a:lnTo>
                  <a:lnTo>
                    <a:pt x="63760" y="81363"/>
                  </a:lnTo>
                  <a:lnTo>
                    <a:pt x="81286" y="63837"/>
                  </a:lnTo>
                  <a:lnTo>
                    <a:pt x="114833" y="75267"/>
                  </a:lnTo>
                  <a:lnTo>
                    <a:pt x="123063" y="78124"/>
                  </a:lnTo>
                  <a:lnTo>
                    <a:pt x="130569" y="73733"/>
                  </a:lnTo>
                  <a:cubicBezTo>
                    <a:pt x="140889" y="67920"/>
                    <a:pt x="151906" y="63439"/>
                    <a:pt x="163354" y="60398"/>
                  </a:cubicBezTo>
                  <a:lnTo>
                    <a:pt x="171450" y="57960"/>
                  </a:lnTo>
                  <a:lnTo>
                    <a:pt x="175203" y="50463"/>
                  </a:lnTo>
                  <a:lnTo>
                    <a:pt x="190891" y="19031"/>
                  </a:lnTo>
                  <a:lnTo>
                    <a:pt x="214970" y="19031"/>
                  </a:lnTo>
                  <a:lnTo>
                    <a:pt x="230657" y="50463"/>
                  </a:lnTo>
                  <a:lnTo>
                    <a:pt x="234410" y="57960"/>
                  </a:lnTo>
                  <a:lnTo>
                    <a:pt x="242459" y="60265"/>
                  </a:lnTo>
                  <a:cubicBezTo>
                    <a:pt x="253908" y="63304"/>
                    <a:pt x="264924" y="67785"/>
                    <a:pt x="275244" y="73600"/>
                  </a:cubicBezTo>
                  <a:lnTo>
                    <a:pt x="282759" y="77991"/>
                  </a:lnTo>
                  <a:lnTo>
                    <a:pt x="290989" y="75133"/>
                  </a:lnTo>
                  <a:lnTo>
                    <a:pt x="324526" y="63703"/>
                  </a:lnTo>
                  <a:lnTo>
                    <a:pt x="342052" y="81229"/>
                  </a:lnTo>
                  <a:lnTo>
                    <a:pt x="330622" y="114795"/>
                  </a:lnTo>
                  <a:lnTo>
                    <a:pt x="327822" y="123015"/>
                  </a:lnTo>
                  <a:lnTo>
                    <a:pt x="332203" y="130531"/>
                  </a:lnTo>
                  <a:cubicBezTo>
                    <a:pt x="338031" y="140850"/>
                    <a:pt x="342528" y="151867"/>
                    <a:pt x="345586" y="163316"/>
                  </a:cubicBezTo>
                  <a:lnTo>
                    <a:pt x="347882" y="171374"/>
                  </a:lnTo>
                  <a:lnTo>
                    <a:pt x="355378" y="175127"/>
                  </a:lnTo>
                  <a:lnTo>
                    <a:pt x="386810" y="190824"/>
                  </a:lnTo>
                  <a:lnTo>
                    <a:pt x="386810" y="214913"/>
                  </a:lnTo>
                  <a:lnTo>
                    <a:pt x="355378" y="230610"/>
                  </a:lnTo>
                  <a:lnTo>
                    <a:pt x="348091" y="234258"/>
                  </a:lnTo>
                  <a:lnTo>
                    <a:pt x="345691" y="242049"/>
                  </a:lnTo>
                  <a:cubicBezTo>
                    <a:pt x="342109" y="253621"/>
                    <a:pt x="337264" y="264763"/>
                    <a:pt x="331241" y="275273"/>
                  </a:cubicBezTo>
                  <a:lnTo>
                    <a:pt x="326860" y="282778"/>
                  </a:lnTo>
                  <a:close/>
                </a:path>
              </a:pathLst>
            </a:custGeom>
            <a:solidFill>
              <a:schemeClr val="tx1"/>
            </a:solidFill>
            <a:ln w="9525" cap="flat">
              <a:solidFill>
                <a:schemeClr val="tx1"/>
              </a:solidFill>
              <a:prstDash val="solid"/>
              <a:miter/>
            </a:ln>
          </p:spPr>
          <p:txBody>
            <a:bodyPr rtlCol="0" anchor="ctr"/>
            <a:lstStyle/>
            <a:p>
              <a:endParaRPr lang="en-SE"/>
            </a:p>
          </p:txBody>
        </p:sp>
        <p:sp>
          <p:nvSpPr>
            <p:cNvPr id="17" name="Freeform 16">
              <a:extLst>
                <a:ext uri="{FF2B5EF4-FFF2-40B4-BE49-F238E27FC236}">
                  <a16:creationId xmlns:a16="http://schemas.microsoft.com/office/drawing/2014/main" id="{4DA35DFA-0734-1C86-C186-DE2401952F91}"/>
                </a:ext>
              </a:extLst>
            </p:cNvPr>
            <p:cNvSpPr/>
            <p:nvPr/>
          </p:nvSpPr>
          <p:spPr>
            <a:xfrm>
              <a:off x="5721984" y="3258473"/>
              <a:ext cx="405765" cy="404812"/>
            </a:xfrm>
            <a:custGeom>
              <a:avLst/>
              <a:gdLst>
                <a:gd name="connsiteX0" fmla="*/ 0 w 405765"/>
                <a:gd name="connsiteY0" fmla="*/ 178118 h 404812"/>
                <a:gd name="connsiteX1" fmla="*/ 0 w 405765"/>
                <a:gd name="connsiteY1" fmla="*/ 225742 h 404812"/>
                <a:gd name="connsiteX2" fmla="*/ 41910 w 405765"/>
                <a:gd name="connsiteY2" fmla="*/ 246698 h 404812"/>
                <a:gd name="connsiteX3" fmla="*/ 57150 w 405765"/>
                <a:gd name="connsiteY3" fmla="*/ 283845 h 404812"/>
                <a:gd name="connsiteX4" fmla="*/ 42863 w 405765"/>
                <a:gd name="connsiteY4" fmla="*/ 328613 h 404812"/>
                <a:gd name="connsiteX5" fmla="*/ 76200 w 405765"/>
                <a:gd name="connsiteY5" fmla="*/ 361950 h 404812"/>
                <a:gd name="connsiteX6" fmla="*/ 120968 w 405765"/>
                <a:gd name="connsiteY6" fmla="*/ 347663 h 404812"/>
                <a:gd name="connsiteX7" fmla="*/ 158115 w 405765"/>
                <a:gd name="connsiteY7" fmla="*/ 362903 h 404812"/>
                <a:gd name="connsiteX8" fmla="*/ 179070 w 405765"/>
                <a:gd name="connsiteY8" fmla="*/ 404813 h 404812"/>
                <a:gd name="connsiteX9" fmla="*/ 226695 w 405765"/>
                <a:gd name="connsiteY9" fmla="*/ 404813 h 404812"/>
                <a:gd name="connsiteX10" fmla="*/ 247650 w 405765"/>
                <a:gd name="connsiteY10" fmla="*/ 362903 h 404812"/>
                <a:gd name="connsiteX11" fmla="*/ 284798 w 405765"/>
                <a:gd name="connsiteY11" fmla="*/ 347663 h 404812"/>
                <a:gd name="connsiteX12" fmla="*/ 329565 w 405765"/>
                <a:gd name="connsiteY12" fmla="*/ 362903 h 404812"/>
                <a:gd name="connsiteX13" fmla="*/ 362903 w 405765"/>
                <a:gd name="connsiteY13" fmla="*/ 328613 h 404812"/>
                <a:gd name="connsiteX14" fmla="*/ 348615 w 405765"/>
                <a:gd name="connsiteY14" fmla="*/ 284798 h 404812"/>
                <a:gd name="connsiteX15" fmla="*/ 363855 w 405765"/>
                <a:gd name="connsiteY15" fmla="*/ 247650 h 404812"/>
                <a:gd name="connsiteX16" fmla="*/ 405765 w 405765"/>
                <a:gd name="connsiteY16" fmla="*/ 226695 h 404812"/>
                <a:gd name="connsiteX17" fmla="*/ 405765 w 405765"/>
                <a:gd name="connsiteY17" fmla="*/ 179070 h 404812"/>
                <a:gd name="connsiteX18" fmla="*/ 363855 w 405765"/>
                <a:gd name="connsiteY18" fmla="*/ 158115 h 404812"/>
                <a:gd name="connsiteX19" fmla="*/ 348615 w 405765"/>
                <a:gd name="connsiteY19" fmla="*/ 120968 h 404812"/>
                <a:gd name="connsiteX20" fmla="*/ 363855 w 405765"/>
                <a:gd name="connsiteY20" fmla="*/ 76200 h 404812"/>
                <a:gd name="connsiteX21" fmla="*/ 329565 w 405765"/>
                <a:gd name="connsiteY21" fmla="*/ 41910 h 404812"/>
                <a:gd name="connsiteX22" fmla="*/ 284798 w 405765"/>
                <a:gd name="connsiteY22" fmla="*/ 57150 h 404812"/>
                <a:gd name="connsiteX23" fmla="*/ 247650 w 405765"/>
                <a:gd name="connsiteY23" fmla="*/ 41910 h 404812"/>
                <a:gd name="connsiteX24" fmla="*/ 226695 w 405765"/>
                <a:gd name="connsiteY24" fmla="*/ 0 h 404812"/>
                <a:gd name="connsiteX25" fmla="*/ 179070 w 405765"/>
                <a:gd name="connsiteY25" fmla="*/ 0 h 404812"/>
                <a:gd name="connsiteX26" fmla="*/ 158115 w 405765"/>
                <a:gd name="connsiteY26" fmla="*/ 41910 h 404812"/>
                <a:gd name="connsiteX27" fmla="*/ 120968 w 405765"/>
                <a:gd name="connsiteY27" fmla="*/ 57150 h 404812"/>
                <a:gd name="connsiteX28" fmla="*/ 76200 w 405765"/>
                <a:gd name="connsiteY28" fmla="*/ 41910 h 404812"/>
                <a:gd name="connsiteX29" fmla="*/ 42863 w 405765"/>
                <a:gd name="connsiteY29" fmla="*/ 75248 h 404812"/>
                <a:gd name="connsiteX30" fmla="*/ 57150 w 405765"/>
                <a:gd name="connsiteY30" fmla="*/ 120015 h 404812"/>
                <a:gd name="connsiteX31" fmla="*/ 41910 w 405765"/>
                <a:gd name="connsiteY31" fmla="*/ 157163 h 404812"/>
                <a:gd name="connsiteX32" fmla="*/ 57721 w 405765"/>
                <a:gd name="connsiteY32" fmla="*/ 170498 h 404812"/>
                <a:gd name="connsiteX33" fmla="*/ 60122 w 405765"/>
                <a:gd name="connsiteY33" fmla="*/ 162706 h 404812"/>
                <a:gd name="connsiteX34" fmla="*/ 73609 w 405765"/>
                <a:gd name="connsiteY34" fmla="*/ 129550 h 404812"/>
                <a:gd name="connsiteX35" fmla="*/ 77876 w 405765"/>
                <a:gd name="connsiteY35" fmla="*/ 122225 h 404812"/>
                <a:gd name="connsiteX36" fmla="*/ 75295 w 405765"/>
                <a:gd name="connsiteY36" fmla="*/ 114157 h 404812"/>
                <a:gd name="connsiteX37" fmla="*/ 64541 w 405765"/>
                <a:gd name="connsiteY37" fmla="*/ 80429 h 404812"/>
                <a:gd name="connsiteX38" fmla="*/ 81286 w 405765"/>
                <a:gd name="connsiteY38" fmla="*/ 63675 h 404812"/>
                <a:gd name="connsiteX39" fmla="*/ 114833 w 405765"/>
                <a:gd name="connsiteY39" fmla="*/ 75105 h 404812"/>
                <a:gd name="connsiteX40" fmla="*/ 123063 w 405765"/>
                <a:gd name="connsiteY40" fmla="*/ 77915 h 404812"/>
                <a:gd name="connsiteX41" fmla="*/ 130569 w 405765"/>
                <a:gd name="connsiteY41" fmla="*/ 73533 h 404812"/>
                <a:gd name="connsiteX42" fmla="*/ 163354 w 405765"/>
                <a:gd name="connsiteY42" fmla="*/ 60150 h 404812"/>
                <a:gd name="connsiteX43" fmla="*/ 171450 w 405765"/>
                <a:gd name="connsiteY43" fmla="*/ 57931 h 404812"/>
                <a:gd name="connsiteX44" fmla="*/ 175203 w 405765"/>
                <a:gd name="connsiteY44" fmla="*/ 50435 h 404812"/>
                <a:gd name="connsiteX45" fmla="*/ 190891 w 405765"/>
                <a:gd name="connsiteY45" fmla="*/ 19002 h 404812"/>
                <a:gd name="connsiteX46" fmla="*/ 214970 w 405765"/>
                <a:gd name="connsiteY46" fmla="*/ 19002 h 404812"/>
                <a:gd name="connsiteX47" fmla="*/ 230657 w 405765"/>
                <a:gd name="connsiteY47" fmla="*/ 50435 h 404812"/>
                <a:gd name="connsiteX48" fmla="*/ 234305 w 405765"/>
                <a:gd name="connsiteY48" fmla="*/ 57731 h 404812"/>
                <a:gd name="connsiteX49" fmla="*/ 242097 w 405765"/>
                <a:gd name="connsiteY49" fmla="*/ 60122 h 404812"/>
                <a:gd name="connsiteX50" fmla="*/ 275244 w 405765"/>
                <a:gd name="connsiteY50" fmla="*/ 73619 h 404812"/>
                <a:gd name="connsiteX51" fmla="*/ 282759 w 405765"/>
                <a:gd name="connsiteY51" fmla="*/ 78000 h 404812"/>
                <a:gd name="connsiteX52" fmla="*/ 290989 w 405765"/>
                <a:gd name="connsiteY52" fmla="*/ 75190 h 404812"/>
                <a:gd name="connsiteX53" fmla="*/ 324526 w 405765"/>
                <a:gd name="connsiteY53" fmla="*/ 63760 h 404812"/>
                <a:gd name="connsiteX54" fmla="*/ 342052 w 405765"/>
                <a:gd name="connsiteY54" fmla="*/ 81296 h 404812"/>
                <a:gd name="connsiteX55" fmla="*/ 330622 w 405765"/>
                <a:gd name="connsiteY55" fmla="*/ 114852 h 404812"/>
                <a:gd name="connsiteX56" fmla="*/ 327822 w 405765"/>
                <a:gd name="connsiteY56" fmla="*/ 123073 h 404812"/>
                <a:gd name="connsiteX57" fmla="*/ 332203 w 405765"/>
                <a:gd name="connsiteY57" fmla="*/ 130588 h 404812"/>
                <a:gd name="connsiteX58" fmla="*/ 345586 w 405765"/>
                <a:gd name="connsiteY58" fmla="*/ 163382 h 404812"/>
                <a:gd name="connsiteX59" fmla="*/ 347882 w 405765"/>
                <a:gd name="connsiteY59" fmla="*/ 171431 h 404812"/>
                <a:gd name="connsiteX60" fmla="*/ 355378 w 405765"/>
                <a:gd name="connsiteY60" fmla="*/ 175184 h 404812"/>
                <a:gd name="connsiteX61" fmla="*/ 386715 w 405765"/>
                <a:gd name="connsiteY61" fmla="*/ 190843 h 404812"/>
                <a:gd name="connsiteX62" fmla="*/ 386715 w 405765"/>
                <a:gd name="connsiteY62" fmla="*/ 214932 h 404812"/>
                <a:gd name="connsiteX63" fmla="*/ 355283 w 405765"/>
                <a:gd name="connsiteY63" fmla="*/ 230629 h 404812"/>
                <a:gd name="connsiteX64" fmla="*/ 347786 w 405765"/>
                <a:gd name="connsiteY64" fmla="*/ 234382 h 404812"/>
                <a:gd name="connsiteX65" fmla="*/ 345491 w 405765"/>
                <a:gd name="connsiteY65" fmla="*/ 242430 h 404812"/>
                <a:gd name="connsiteX66" fmla="*/ 332108 w 405765"/>
                <a:gd name="connsiteY66" fmla="*/ 275225 h 404812"/>
                <a:gd name="connsiteX67" fmla="*/ 327803 w 405765"/>
                <a:gd name="connsiteY67" fmla="*/ 282607 h 404812"/>
                <a:gd name="connsiteX68" fmla="*/ 330451 w 405765"/>
                <a:gd name="connsiteY68" fmla="*/ 290732 h 404812"/>
                <a:gd name="connsiteX69" fmla="*/ 341176 w 405765"/>
                <a:gd name="connsiteY69" fmla="*/ 323621 h 404812"/>
                <a:gd name="connsiteX70" fmla="*/ 324326 w 405765"/>
                <a:gd name="connsiteY70" fmla="*/ 341033 h 404812"/>
                <a:gd name="connsiteX71" fmla="*/ 290989 w 405765"/>
                <a:gd name="connsiteY71" fmla="*/ 329670 h 404812"/>
                <a:gd name="connsiteX72" fmla="*/ 282759 w 405765"/>
                <a:gd name="connsiteY72" fmla="*/ 326869 h 404812"/>
                <a:gd name="connsiteX73" fmla="*/ 275244 w 405765"/>
                <a:gd name="connsiteY73" fmla="*/ 331251 h 404812"/>
                <a:gd name="connsiteX74" fmla="*/ 242430 w 405765"/>
                <a:gd name="connsiteY74" fmla="*/ 344634 h 404812"/>
                <a:gd name="connsiteX75" fmla="*/ 234372 w 405765"/>
                <a:gd name="connsiteY75" fmla="*/ 346939 h 404812"/>
                <a:gd name="connsiteX76" fmla="*/ 230629 w 405765"/>
                <a:gd name="connsiteY76" fmla="*/ 354435 h 404812"/>
                <a:gd name="connsiteX77" fmla="*/ 214941 w 405765"/>
                <a:gd name="connsiteY77" fmla="*/ 385867 h 404812"/>
                <a:gd name="connsiteX78" fmla="*/ 190862 w 405765"/>
                <a:gd name="connsiteY78" fmla="*/ 385867 h 404812"/>
                <a:gd name="connsiteX79" fmla="*/ 175174 w 405765"/>
                <a:gd name="connsiteY79" fmla="*/ 354435 h 404812"/>
                <a:gd name="connsiteX80" fmla="*/ 171421 w 405765"/>
                <a:gd name="connsiteY80" fmla="*/ 346939 h 404812"/>
                <a:gd name="connsiteX81" fmla="*/ 163363 w 405765"/>
                <a:gd name="connsiteY81" fmla="*/ 344634 h 404812"/>
                <a:gd name="connsiteX82" fmla="*/ 130578 w 405765"/>
                <a:gd name="connsiteY82" fmla="*/ 331251 h 404812"/>
                <a:gd name="connsiteX83" fmla="*/ 123263 w 405765"/>
                <a:gd name="connsiteY83" fmla="*/ 326984 h 404812"/>
                <a:gd name="connsiteX84" fmla="*/ 115186 w 405765"/>
                <a:gd name="connsiteY84" fmla="*/ 329555 h 404812"/>
                <a:gd name="connsiteX85" fmla="*/ 81477 w 405765"/>
                <a:gd name="connsiteY85" fmla="*/ 340319 h 404812"/>
                <a:gd name="connsiteX86" fmla="*/ 64551 w 405765"/>
                <a:gd name="connsiteY86" fmla="*/ 323393 h 404812"/>
                <a:gd name="connsiteX87" fmla="*/ 75305 w 405765"/>
                <a:gd name="connsiteY87" fmla="*/ 289665 h 404812"/>
                <a:gd name="connsiteX88" fmla="*/ 77886 w 405765"/>
                <a:gd name="connsiteY88" fmla="*/ 281597 h 404812"/>
                <a:gd name="connsiteX89" fmla="*/ 73619 w 405765"/>
                <a:gd name="connsiteY89" fmla="*/ 274272 h 404812"/>
                <a:gd name="connsiteX90" fmla="*/ 60236 w 405765"/>
                <a:gd name="connsiteY90" fmla="*/ 241487 h 404812"/>
                <a:gd name="connsiteX91" fmla="*/ 57931 w 405765"/>
                <a:gd name="connsiteY91" fmla="*/ 233429 h 404812"/>
                <a:gd name="connsiteX92" fmla="*/ 50444 w 405765"/>
                <a:gd name="connsiteY92" fmla="*/ 229676 h 404812"/>
                <a:gd name="connsiteX93" fmla="*/ 19012 w 405765"/>
                <a:gd name="connsiteY93" fmla="*/ 213979 h 404812"/>
                <a:gd name="connsiteX94" fmla="*/ 19012 w 405765"/>
                <a:gd name="connsiteY94" fmla="*/ 189890 h 404812"/>
                <a:gd name="connsiteX95" fmla="*/ 50444 w 405765"/>
                <a:gd name="connsiteY95" fmla="*/ 17419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5" h="404812">
                  <a:moveTo>
                    <a:pt x="0" y="178118"/>
                  </a:moveTo>
                  <a:lnTo>
                    <a:pt x="0" y="225742"/>
                  </a:lnTo>
                  <a:lnTo>
                    <a:pt x="41910" y="246698"/>
                  </a:lnTo>
                  <a:cubicBezTo>
                    <a:pt x="45413" y="259670"/>
                    <a:pt x="50533" y="272150"/>
                    <a:pt x="57150" y="283845"/>
                  </a:cubicBezTo>
                  <a:lnTo>
                    <a:pt x="42863" y="328613"/>
                  </a:lnTo>
                  <a:lnTo>
                    <a:pt x="76200" y="361950"/>
                  </a:lnTo>
                  <a:lnTo>
                    <a:pt x="120968" y="347663"/>
                  </a:lnTo>
                  <a:cubicBezTo>
                    <a:pt x="132661" y="354281"/>
                    <a:pt x="145142" y="359401"/>
                    <a:pt x="158115" y="362903"/>
                  </a:cubicBezTo>
                  <a:lnTo>
                    <a:pt x="179070" y="404813"/>
                  </a:lnTo>
                  <a:lnTo>
                    <a:pt x="226695" y="404813"/>
                  </a:lnTo>
                  <a:lnTo>
                    <a:pt x="247650" y="362903"/>
                  </a:lnTo>
                  <a:cubicBezTo>
                    <a:pt x="260622" y="359400"/>
                    <a:pt x="273103" y="354280"/>
                    <a:pt x="284798" y="347663"/>
                  </a:cubicBezTo>
                  <a:lnTo>
                    <a:pt x="329565" y="362903"/>
                  </a:lnTo>
                  <a:lnTo>
                    <a:pt x="362903" y="328613"/>
                  </a:lnTo>
                  <a:lnTo>
                    <a:pt x="348615" y="284798"/>
                  </a:lnTo>
                  <a:cubicBezTo>
                    <a:pt x="355232" y="273103"/>
                    <a:pt x="360352" y="260622"/>
                    <a:pt x="363855" y="247650"/>
                  </a:cubicBezTo>
                  <a:lnTo>
                    <a:pt x="405765" y="226695"/>
                  </a:lnTo>
                  <a:lnTo>
                    <a:pt x="405765" y="179070"/>
                  </a:lnTo>
                  <a:lnTo>
                    <a:pt x="363855" y="158115"/>
                  </a:lnTo>
                  <a:cubicBezTo>
                    <a:pt x="360352" y="145143"/>
                    <a:pt x="355232" y="132662"/>
                    <a:pt x="348615" y="120968"/>
                  </a:cubicBezTo>
                  <a:lnTo>
                    <a:pt x="363855" y="76200"/>
                  </a:lnTo>
                  <a:lnTo>
                    <a:pt x="329565" y="41910"/>
                  </a:lnTo>
                  <a:lnTo>
                    <a:pt x="284798" y="57150"/>
                  </a:lnTo>
                  <a:cubicBezTo>
                    <a:pt x="273025" y="50696"/>
                    <a:pt x="260564" y="45584"/>
                    <a:pt x="247650" y="41910"/>
                  </a:cubicBezTo>
                  <a:lnTo>
                    <a:pt x="226695" y="0"/>
                  </a:lnTo>
                  <a:lnTo>
                    <a:pt x="179070" y="0"/>
                  </a:lnTo>
                  <a:lnTo>
                    <a:pt x="158115" y="41910"/>
                  </a:lnTo>
                  <a:cubicBezTo>
                    <a:pt x="145142" y="45411"/>
                    <a:pt x="132661" y="50531"/>
                    <a:pt x="120968" y="57150"/>
                  </a:cubicBezTo>
                  <a:lnTo>
                    <a:pt x="76200" y="41910"/>
                  </a:lnTo>
                  <a:lnTo>
                    <a:pt x="42863" y="75248"/>
                  </a:lnTo>
                  <a:lnTo>
                    <a:pt x="57150" y="120015"/>
                  </a:lnTo>
                  <a:cubicBezTo>
                    <a:pt x="50697" y="131789"/>
                    <a:pt x="45585" y="144249"/>
                    <a:pt x="41910" y="157163"/>
                  </a:cubicBezTo>
                  <a:close/>
                  <a:moveTo>
                    <a:pt x="57721" y="170498"/>
                  </a:moveTo>
                  <a:lnTo>
                    <a:pt x="60122" y="162706"/>
                  </a:lnTo>
                  <a:cubicBezTo>
                    <a:pt x="63399" y="151197"/>
                    <a:pt x="67922" y="140078"/>
                    <a:pt x="73609" y="129550"/>
                  </a:cubicBezTo>
                  <a:lnTo>
                    <a:pt x="77876" y="122225"/>
                  </a:lnTo>
                  <a:lnTo>
                    <a:pt x="75295" y="114157"/>
                  </a:lnTo>
                  <a:lnTo>
                    <a:pt x="64541" y="80429"/>
                  </a:lnTo>
                  <a:lnTo>
                    <a:pt x="81286" y="63675"/>
                  </a:lnTo>
                  <a:lnTo>
                    <a:pt x="114833" y="75105"/>
                  </a:lnTo>
                  <a:lnTo>
                    <a:pt x="123063" y="77915"/>
                  </a:lnTo>
                  <a:lnTo>
                    <a:pt x="130569" y="73533"/>
                  </a:lnTo>
                  <a:cubicBezTo>
                    <a:pt x="140885" y="67700"/>
                    <a:pt x="151902" y="63202"/>
                    <a:pt x="163354" y="60150"/>
                  </a:cubicBezTo>
                  <a:lnTo>
                    <a:pt x="171450" y="57931"/>
                  </a:lnTo>
                  <a:lnTo>
                    <a:pt x="175203" y="50435"/>
                  </a:lnTo>
                  <a:lnTo>
                    <a:pt x="190891" y="19002"/>
                  </a:lnTo>
                  <a:lnTo>
                    <a:pt x="214970" y="19002"/>
                  </a:lnTo>
                  <a:lnTo>
                    <a:pt x="230657" y="50435"/>
                  </a:lnTo>
                  <a:lnTo>
                    <a:pt x="234305" y="57731"/>
                  </a:lnTo>
                  <a:lnTo>
                    <a:pt x="242097" y="60122"/>
                  </a:lnTo>
                  <a:cubicBezTo>
                    <a:pt x="253602" y="63407"/>
                    <a:pt x="264716" y="67933"/>
                    <a:pt x="275244" y="73619"/>
                  </a:cubicBezTo>
                  <a:lnTo>
                    <a:pt x="282759" y="78000"/>
                  </a:lnTo>
                  <a:lnTo>
                    <a:pt x="290989" y="75190"/>
                  </a:lnTo>
                  <a:lnTo>
                    <a:pt x="324526" y="63760"/>
                  </a:lnTo>
                  <a:lnTo>
                    <a:pt x="342052" y="81296"/>
                  </a:lnTo>
                  <a:lnTo>
                    <a:pt x="330622" y="114852"/>
                  </a:lnTo>
                  <a:lnTo>
                    <a:pt x="327822" y="123073"/>
                  </a:lnTo>
                  <a:lnTo>
                    <a:pt x="332203" y="130588"/>
                  </a:lnTo>
                  <a:cubicBezTo>
                    <a:pt x="338033" y="140910"/>
                    <a:pt x="342529" y="151929"/>
                    <a:pt x="345586" y="163382"/>
                  </a:cubicBezTo>
                  <a:lnTo>
                    <a:pt x="347882" y="171431"/>
                  </a:lnTo>
                  <a:lnTo>
                    <a:pt x="355378" y="175184"/>
                  </a:lnTo>
                  <a:lnTo>
                    <a:pt x="386715" y="190843"/>
                  </a:lnTo>
                  <a:lnTo>
                    <a:pt x="386715" y="214932"/>
                  </a:lnTo>
                  <a:lnTo>
                    <a:pt x="355283" y="230629"/>
                  </a:lnTo>
                  <a:lnTo>
                    <a:pt x="347786" y="234382"/>
                  </a:lnTo>
                  <a:lnTo>
                    <a:pt x="345491" y="242430"/>
                  </a:lnTo>
                  <a:cubicBezTo>
                    <a:pt x="342434" y="253883"/>
                    <a:pt x="337938" y="264903"/>
                    <a:pt x="332108" y="275225"/>
                  </a:cubicBezTo>
                  <a:lnTo>
                    <a:pt x="327803" y="282607"/>
                  </a:lnTo>
                  <a:lnTo>
                    <a:pt x="330451" y="290732"/>
                  </a:lnTo>
                  <a:lnTo>
                    <a:pt x="341176" y="323621"/>
                  </a:lnTo>
                  <a:lnTo>
                    <a:pt x="324326" y="341033"/>
                  </a:lnTo>
                  <a:lnTo>
                    <a:pt x="290989" y="329670"/>
                  </a:lnTo>
                  <a:lnTo>
                    <a:pt x="282759" y="326869"/>
                  </a:lnTo>
                  <a:lnTo>
                    <a:pt x="275244" y="331251"/>
                  </a:lnTo>
                  <a:cubicBezTo>
                    <a:pt x="264920" y="337088"/>
                    <a:pt x="253893" y="341586"/>
                    <a:pt x="242430" y="344634"/>
                  </a:cubicBezTo>
                  <a:lnTo>
                    <a:pt x="234372" y="346939"/>
                  </a:lnTo>
                  <a:lnTo>
                    <a:pt x="230629" y="354435"/>
                  </a:lnTo>
                  <a:lnTo>
                    <a:pt x="214941" y="385867"/>
                  </a:lnTo>
                  <a:lnTo>
                    <a:pt x="190862" y="385867"/>
                  </a:lnTo>
                  <a:lnTo>
                    <a:pt x="175174" y="354435"/>
                  </a:lnTo>
                  <a:lnTo>
                    <a:pt x="171421" y="346939"/>
                  </a:lnTo>
                  <a:lnTo>
                    <a:pt x="163363" y="344634"/>
                  </a:lnTo>
                  <a:cubicBezTo>
                    <a:pt x="151911" y="341582"/>
                    <a:pt x="140895" y="337084"/>
                    <a:pt x="130578" y="331251"/>
                  </a:cubicBezTo>
                  <a:lnTo>
                    <a:pt x="123263" y="326984"/>
                  </a:lnTo>
                  <a:lnTo>
                    <a:pt x="115186" y="329555"/>
                  </a:lnTo>
                  <a:lnTo>
                    <a:pt x="81477" y="340319"/>
                  </a:lnTo>
                  <a:lnTo>
                    <a:pt x="64551" y="323393"/>
                  </a:lnTo>
                  <a:lnTo>
                    <a:pt x="75305" y="289665"/>
                  </a:lnTo>
                  <a:lnTo>
                    <a:pt x="77886" y="281597"/>
                  </a:lnTo>
                  <a:lnTo>
                    <a:pt x="73619" y="274272"/>
                  </a:lnTo>
                  <a:cubicBezTo>
                    <a:pt x="67787" y="263955"/>
                    <a:pt x="63290" y="252938"/>
                    <a:pt x="60236" y="241487"/>
                  </a:cubicBezTo>
                  <a:lnTo>
                    <a:pt x="57931" y="233429"/>
                  </a:lnTo>
                  <a:lnTo>
                    <a:pt x="50444" y="229676"/>
                  </a:lnTo>
                  <a:lnTo>
                    <a:pt x="19012" y="213979"/>
                  </a:lnTo>
                  <a:lnTo>
                    <a:pt x="19012" y="189890"/>
                  </a:lnTo>
                  <a:lnTo>
                    <a:pt x="50444" y="174193"/>
                  </a:lnTo>
                  <a:close/>
                </a:path>
              </a:pathLst>
            </a:custGeom>
            <a:solidFill>
              <a:schemeClr val="tx1"/>
            </a:solidFill>
            <a:ln w="9525" cap="flat">
              <a:solidFill>
                <a:schemeClr val="tx1"/>
              </a:solidFill>
              <a:prstDash val="solid"/>
              <a:miter/>
            </a:ln>
          </p:spPr>
          <p:txBody>
            <a:bodyPr rtlCol="0" anchor="ctr"/>
            <a:lstStyle/>
            <a:p>
              <a:endParaRPr lang="en-SE"/>
            </a:p>
          </p:txBody>
        </p:sp>
        <p:sp>
          <p:nvSpPr>
            <p:cNvPr id="18" name="Freeform 17">
              <a:extLst>
                <a:ext uri="{FF2B5EF4-FFF2-40B4-BE49-F238E27FC236}">
                  <a16:creationId xmlns:a16="http://schemas.microsoft.com/office/drawing/2014/main" id="{CECCAFCF-301E-F75C-0027-98D8B694F672}"/>
                </a:ext>
              </a:extLst>
            </p:cNvPr>
            <p:cNvSpPr/>
            <p:nvPr/>
          </p:nvSpPr>
          <p:spPr>
            <a:xfrm>
              <a:off x="6068694" y="3043094"/>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71438 w 142875"/>
                <a:gd name="connsiteY5" fmla="*/ 123825 h 142875"/>
                <a:gd name="connsiteX6" fmla="*/ 19050 w 142875"/>
                <a:gd name="connsiteY6" fmla="*/ 71438 h 142875"/>
                <a:gd name="connsiteX7" fmla="*/ 71438 w 142875"/>
                <a:gd name="connsiteY7" fmla="*/ 19050 h 142875"/>
                <a:gd name="connsiteX8" fmla="*/ 123825 w 142875"/>
                <a:gd name="connsiteY8" fmla="*/ 71438 h 142875"/>
                <a:gd name="connsiteX9" fmla="*/ 71438 w 142875"/>
                <a:gd name="connsiteY9" fmla="*/ 12386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580" y="32107"/>
                    <a:pt x="110768" y="295"/>
                    <a:pt x="71438" y="0"/>
                  </a:cubicBezTo>
                  <a:close/>
                  <a:moveTo>
                    <a:pt x="71438" y="123825"/>
                  </a:moveTo>
                  <a:cubicBezTo>
                    <a:pt x="42522" y="123783"/>
                    <a:pt x="19092" y="100353"/>
                    <a:pt x="19050" y="71438"/>
                  </a:cubicBezTo>
                  <a:cubicBezTo>
                    <a:pt x="19435" y="42665"/>
                    <a:pt x="42665" y="19435"/>
                    <a:pt x="71438" y="19050"/>
                  </a:cubicBezTo>
                  <a:cubicBezTo>
                    <a:pt x="100353" y="19092"/>
                    <a:pt x="123783" y="42522"/>
                    <a:pt x="123825" y="71438"/>
                  </a:cubicBezTo>
                  <a:cubicBezTo>
                    <a:pt x="123466" y="100227"/>
                    <a:pt x="100226" y="123483"/>
                    <a:pt x="71438" y="123863"/>
                  </a:cubicBezTo>
                  <a:close/>
                </a:path>
              </a:pathLst>
            </a:custGeom>
            <a:solidFill>
              <a:schemeClr val="tx1"/>
            </a:solidFill>
            <a:ln w="9525" cap="flat">
              <a:solidFill>
                <a:schemeClr val="tx1"/>
              </a:solidFill>
              <a:prstDash val="solid"/>
              <a:miter/>
            </a:ln>
          </p:spPr>
          <p:txBody>
            <a:bodyPr rtlCol="0" anchor="ctr"/>
            <a:lstStyle/>
            <a:p>
              <a:endParaRPr lang="en-SE"/>
            </a:p>
          </p:txBody>
        </p:sp>
        <p:sp>
          <p:nvSpPr>
            <p:cNvPr id="19" name="Freeform 18">
              <a:extLst>
                <a:ext uri="{FF2B5EF4-FFF2-40B4-BE49-F238E27FC236}">
                  <a16:creationId xmlns:a16="http://schemas.microsoft.com/office/drawing/2014/main" id="{C0DA57A0-F33B-8D38-1704-4C8058D41B76}"/>
                </a:ext>
              </a:extLst>
            </p:cNvPr>
            <p:cNvSpPr/>
            <p:nvPr/>
          </p:nvSpPr>
          <p:spPr>
            <a:xfrm>
              <a:off x="5853429" y="3389947"/>
              <a:ext cx="142875" cy="142875"/>
            </a:xfrm>
            <a:custGeom>
              <a:avLst/>
              <a:gdLst>
                <a:gd name="connsiteX0" fmla="*/ 71438 w 142875"/>
                <a:gd name="connsiteY0" fmla="*/ 142875 h 142875"/>
                <a:gd name="connsiteX1" fmla="*/ 142875 w 142875"/>
                <a:gd name="connsiteY1" fmla="*/ 71438 h 142875"/>
                <a:gd name="connsiteX2" fmla="*/ 71438 w 142875"/>
                <a:gd name="connsiteY2" fmla="*/ 0 h 142875"/>
                <a:gd name="connsiteX3" fmla="*/ 0 w 142875"/>
                <a:gd name="connsiteY3" fmla="*/ 71438 h 142875"/>
                <a:gd name="connsiteX4" fmla="*/ 71266 w 142875"/>
                <a:gd name="connsiteY4" fmla="*/ 142875 h 142875"/>
                <a:gd name="connsiteX5" fmla="*/ 71438 w 142875"/>
                <a:gd name="connsiteY5" fmla="*/ 142875 h 142875"/>
                <a:gd name="connsiteX6" fmla="*/ 71438 w 142875"/>
                <a:gd name="connsiteY6" fmla="*/ 19002 h 142875"/>
                <a:gd name="connsiteX7" fmla="*/ 123825 w 142875"/>
                <a:gd name="connsiteY7" fmla="*/ 71390 h 142875"/>
                <a:gd name="connsiteX8" fmla="*/ 71438 w 142875"/>
                <a:gd name="connsiteY8" fmla="*/ 123777 h 142875"/>
                <a:gd name="connsiteX9" fmla="*/ 19050 w 142875"/>
                <a:gd name="connsiteY9" fmla="*/ 71390 h 142875"/>
                <a:gd name="connsiteX10" fmla="*/ 71438 w 142875"/>
                <a:gd name="connsiteY10" fmla="*/ 190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142875"/>
                  </a:moveTo>
                  <a:cubicBezTo>
                    <a:pt x="110891" y="142875"/>
                    <a:pt x="142875" y="110891"/>
                    <a:pt x="142875" y="71438"/>
                  </a:cubicBezTo>
                  <a:cubicBezTo>
                    <a:pt x="142875" y="31984"/>
                    <a:pt x="110891" y="0"/>
                    <a:pt x="71438" y="0"/>
                  </a:cubicBezTo>
                  <a:cubicBezTo>
                    <a:pt x="31984" y="0"/>
                    <a:pt x="0" y="31984"/>
                    <a:pt x="0" y="71438"/>
                  </a:cubicBezTo>
                  <a:cubicBezTo>
                    <a:pt x="-48" y="110844"/>
                    <a:pt x="31859" y="142827"/>
                    <a:pt x="71266" y="142875"/>
                  </a:cubicBezTo>
                  <a:cubicBezTo>
                    <a:pt x="71323" y="142875"/>
                    <a:pt x="71380" y="142875"/>
                    <a:pt x="71438" y="142875"/>
                  </a:cubicBezTo>
                  <a:close/>
                  <a:moveTo>
                    <a:pt x="71438" y="19002"/>
                  </a:moveTo>
                  <a:cubicBezTo>
                    <a:pt x="100371" y="19002"/>
                    <a:pt x="123825" y="42457"/>
                    <a:pt x="123825" y="71390"/>
                  </a:cubicBezTo>
                  <a:cubicBezTo>
                    <a:pt x="123825" y="100323"/>
                    <a:pt x="100371" y="123777"/>
                    <a:pt x="71438" y="123777"/>
                  </a:cubicBezTo>
                  <a:cubicBezTo>
                    <a:pt x="42504" y="123777"/>
                    <a:pt x="19050" y="100323"/>
                    <a:pt x="19050" y="71390"/>
                  </a:cubicBezTo>
                  <a:cubicBezTo>
                    <a:pt x="19092" y="42475"/>
                    <a:pt x="42522" y="19044"/>
                    <a:pt x="71438" y="19002"/>
                  </a:cubicBezTo>
                  <a:close/>
                </a:path>
              </a:pathLst>
            </a:custGeom>
            <a:solidFill>
              <a:schemeClr val="tx1"/>
            </a:solidFill>
            <a:ln w="9525" cap="flat">
              <a:solidFill>
                <a:schemeClr val="tx1"/>
              </a:solidFill>
              <a:prstDash val="solid"/>
              <a:miter/>
            </a:ln>
          </p:spPr>
          <p:txBody>
            <a:bodyPr rtlCol="0" anchor="ctr"/>
            <a:lstStyle/>
            <a:p>
              <a:endParaRPr lang="en-SE"/>
            </a:p>
          </p:txBody>
        </p:sp>
      </p:gr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5C30089-7A13-E7AD-802C-2385C8927DD0}"/>
                  </a:ext>
                </a:extLst>
              </p:cNvPr>
              <p:cNvSpPr txBox="1"/>
              <p:nvPr/>
            </p:nvSpPr>
            <p:spPr>
              <a:xfrm>
                <a:off x="7856900" y="3069000"/>
                <a:ext cx="720000" cy="55245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eqArr>
                            <m:eqArrPr>
                              <m:ctrlPr>
                                <a:rPr lang="sv-SE" b="0" i="1" smtClean="0">
                                  <a:latin typeface="Cambria Math" panose="02040503050406030204" pitchFamily="18" charset="0"/>
                                </a:rPr>
                              </m:ctrlPr>
                            </m:eqArrPr>
                            <m:e>
                              <m:r>
                                <a:rPr lang="sv-SE" b="0" i="1" smtClean="0">
                                  <a:solidFill>
                                    <a:schemeClr val="accent2">
                                      <a:lumMod val="60000"/>
                                      <a:lumOff val="40000"/>
                                    </a:schemeClr>
                                  </a:solidFill>
                                  <a:latin typeface="Cambria Math" panose="02040503050406030204" pitchFamily="18" charset="0"/>
                                </a:rPr>
                                <m:t>0.2</m:t>
                              </m:r>
                            </m:e>
                            <m:e>
                              <m:r>
                                <a:rPr lang="sv-SE" b="0" i="1" smtClean="0">
                                  <a:solidFill>
                                    <a:schemeClr val="accent6">
                                      <a:lumMod val="60000"/>
                                      <a:lumOff val="40000"/>
                                    </a:schemeClr>
                                  </a:solidFill>
                                  <a:latin typeface="Cambria Math" panose="02040503050406030204" pitchFamily="18" charset="0"/>
                                </a:rPr>
                                <m:t>0.8</m:t>
                              </m:r>
                            </m:e>
                          </m:eqArr>
                        </m:e>
                      </m:d>
                    </m:oMath>
                  </m:oMathPara>
                </a14:m>
                <a:endParaRPr lang="sv-SE" i="1" dirty="0"/>
              </a:p>
            </p:txBody>
          </p:sp>
        </mc:Choice>
        <mc:Fallback xmlns="">
          <p:sp>
            <p:nvSpPr>
              <p:cNvPr id="13" name="TextBox 12">
                <a:extLst>
                  <a:ext uri="{FF2B5EF4-FFF2-40B4-BE49-F238E27FC236}">
                    <a16:creationId xmlns:a16="http://schemas.microsoft.com/office/drawing/2014/main" id="{25C30089-7A13-E7AD-802C-2385C8927DD0}"/>
                  </a:ext>
                </a:extLst>
              </p:cNvPr>
              <p:cNvSpPr txBox="1">
                <a:spLocks noRot="1" noChangeAspect="1" noMove="1" noResize="1" noEditPoints="1" noAdjustHandles="1" noChangeArrowheads="1" noChangeShapeType="1" noTextEdit="1"/>
              </p:cNvSpPr>
              <p:nvPr/>
            </p:nvSpPr>
            <p:spPr>
              <a:xfrm>
                <a:off x="7856900" y="3069000"/>
                <a:ext cx="720000" cy="552459"/>
              </a:xfrm>
              <a:prstGeom prst="rect">
                <a:avLst/>
              </a:prstGeom>
              <a:blipFill>
                <a:blip r:embed="rId3"/>
                <a:stretch>
                  <a:fillRect b="-4348"/>
                </a:stretch>
              </a:blipFill>
              <a:ln>
                <a:solidFill>
                  <a:schemeClr val="tx1"/>
                </a:solidFill>
              </a:ln>
            </p:spPr>
            <p:txBody>
              <a:bodyPr/>
              <a:lstStyle/>
              <a:p>
                <a:r>
                  <a:rPr lang="en-SE">
                    <a:noFill/>
                  </a:rPr>
                  <a:t> </a:t>
                </a:r>
              </a:p>
            </p:txBody>
          </p:sp>
        </mc:Fallback>
      </mc:AlternateContent>
      <p:sp>
        <p:nvSpPr>
          <p:cNvPr id="14" name="TextBox 13">
            <a:extLst>
              <a:ext uri="{FF2B5EF4-FFF2-40B4-BE49-F238E27FC236}">
                <a16:creationId xmlns:a16="http://schemas.microsoft.com/office/drawing/2014/main" id="{3E67C6B9-5CA2-EDE3-F901-9B1679BB801F}"/>
              </a:ext>
            </a:extLst>
          </p:cNvPr>
          <p:cNvSpPr txBox="1"/>
          <p:nvPr/>
        </p:nvSpPr>
        <p:spPr>
          <a:xfrm>
            <a:off x="9652000" y="2712242"/>
            <a:ext cx="1440000" cy="646331"/>
          </a:xfrm>
          <a:prstGeom prst="rect">
            <a:avLst/>
          </a:prstGeom>
          <a:noFill/>
          <a:ln>
            <a:solidFill>
              <a:schemeClr val="tx1"/>
            </a:solidFill>
          </a:ln>
        </p:spPr>
        <p:txBody>
          <a:bodyPr wrap="square" rtlCol="0">
            <a:spAutoFit/>
          </a:bodyPr>
          <a:lstStyle/>
          <a:p>
            <a:r>
              <a:rPr lang="sv-SE" b="1" dirty="0">
                <a:solidFill>
                  <a:schemeClr val="accent2">
                    <a:lumMod val="60000"/>
                    <a:lumOff val="40000"/>
                  </a:schemeClr>
                </a:solidFill>
              </a:rPr>
              <a:t>Positive</a:t>
            </a:r>
          </a:p>
          <a:p>
            <a:r>
              <a:rPr lang="sv-SE" b="1" dirty="0">
                <a:solidFill>
                  <a:schemeClr val="accent6">
                    <a:lumMod val="60000"/>
                    <a:lumOff val="40000"/>
                  </a:schemeClr>
                </a:solidFill>
              </a:rPr>
              <a:t>Negative</a:t>
            </a:r>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198BDE4-53EB-84FB-8116-E69B9DD2A463}"/>
                  </a:ext>
                </a:extLst>
              </p:cNvPr>
              <p:cNvSpPr txBox="1"/>
              <p:nvPr/>
            </p:nvSpPr>
            <p:spPr>
              <a:xfrm>
                <a:off x="3327400" y="4539455"/>
                <a:ext cx="1440000" cy="1587038"/>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m>
                            <m:mPr>
                              <m:mcs>
                                <m:mc>
                                  <m:mcPr>
                                    <m:count m:val="1"/>
                                    <m:mcJc m:val="center"/>
                                  </m:mcPr>
                                </m:mc>
                              </m:mcs>
                              <m:ctrlPr>
                                <a:rPr lang="sv-SE" b="0" i="1" smtClean="0">
                                  <a:latin typeface="Cambria Math" panose="02040503050406030204" pitchFamily="18" charset="0"/>
                                </a:rPr>
                              </m:ctrlPr>
                            </m:mPr>
                            <m:mr>
                              <m:e>
                                <m:r>
                                  <a:rPr lang="sv-SE" b="0" i="1" smtClean="0">
                                    <a:latin typeface="Cambria Math" panose="02040503050406030204" pitchFamily="18" charset="0"/>
                                  </a:rPr>
                                  <m:t>2.3</m:t>
                                </m:r>
                              </m:e>
                            </m:mr>
                            <m:mr>
                              <m:e>
                                <m:eqArr>
                                  <m:eqArrPr>
                                    <m:ctrlPr>
                                      <a:rPr lang="sv-SE" b="0" i="1" smtClean="0">
                                        <a:latin typeface="Cambria Math" panose="02040503050406030204" pitchFamily="18" charset="0"/>
                                        <a:ea typeface="Cambria Math" panose="02040503050406030204" pitchFamily="18" charset="0"/>
                                      </a:rPr>
                                    </m:ctrlPr>
                                  </m:eqArrPr>
                                  <m:e>
                                    <m:r>
                                      <a:rPr lang="sv-SE" b="0" i="1" smtClean="0">
                                        <a:latin typeface="Cambria Math" panose="02040503050406030204" pitchFamily="18" charset="0"/>
                                        <a:ea typeface="Cambria Math" panose="02040503050406030204" pitchFamily="18" charset="0"/>
                                      </a:rPr>
                                      <m:t>⋮</m:t>
                                    </m:r>
                                  </m:e>
                                  <m:e>
                                    <m:r>
                                      <a:rPr lang="sv-SE" b="0" i="1" smtClean="0">
                                        <a:latin typeface="Cambria Math" panose="02040503050406030204" pitchFamily="18" charset="0"/>
                                        <a:ea typeface="Cambria Math" panose="02040503050406030204" pitchFamily="18" charset="0"/>
                                      </a:rPr>
                                      <m:t>4.5</m:t>
                                    </m:r>
                                  </m:e>
                                  <m:e>
                                    <m:r>
                                      <a:rPr lang="sv-SE" b="0" i="1" smtClean="0">
                                        <a:latin typeface="Cambria Math" panose="02040503050406030204" pitchFamily="18" charset="0"/>
                                        <a:ea typeface="Cambria Math" panose="02040503050406030204" pitchFamily="18" charset="0"/>
                                      </a:rPr>
                                      <m:t>12</m:t>
                                    </m:r>
                                  </m:e>
                                  <m:e>
                                    <m:r>
                                      <a:rPr lang="sv-SE" b="0" i="1" smtClean="0">
                                        <a:latin typeface="Cambria Math" panose="02040503050406030204" pitchFamily="18" charset="0"/>
                                        <a:ea typeface="Cambria Math" panose="02040503050406030204" pitchFamily="18" charset="0"/>
                                      </a:rPr>
                                      <m:t>1</m:t>
                                    </m:r>
                                  </m:e>
                                  <m:e>
                                    <m:r>
                                      <a:rPr lang="sv-SE" b="0" i="1" smtClean="0">
                                        <a:latin typeface="Cambria Math" panose="02040503050406030204" pitchFamily="18" charset="0"/>
                                        <a:ea typeface="Cambria Math" panose="02040503050406030204" pitchFamily="18" charset="0"/>
                                      </a:rPr>
                                      <m:t>12</m:t>
                                    </m:r>
                                  </m:e>
                                </m:eqArr>
                              </m:e>
                            </m:mr>
                          </m:m>
                        </m:e>
                      </m:d>
                    </m:oMath>
                  </m:oMathPara>
                </a14:m>
                <a:endParaRPr lang="sv-SE" i="1" dirty="0"/>
              </a:p>
            </p:txBody>
          </p:sp>
        </mc:Choice>
        <mc:Fallback xmlns="">
          <p:sp>
            <p:nvSpPr>
              <p:cNvPr id="20" name="TextBox 19">
                <a:extLst>
                  <a:ext uri="{FF2B5EF4-FFF2-40B4-BE49-F238E27FC236}">
                    <a16:creationId xmlns:a16="http://schemas.microsoft.com/office/drawing/2014/main" id="{2198BDE4-53EB-84FB-8116-E69B9DD2A463}"/>
                  </a:ext>
                </a:extLst>
              </p:cNvPr>
              <p:cNvSpPr txBox="1">
                <a:spLocks noRot="1" noChangeAspect="1" noMove="1" noResize="1" noEditPoints="1" noAdjustHandles="1" noChangeArrowheads="1" noChangeShapeType="1" noTextEdit="1"/>
              </p:cNvSpPr>
              <p:nvPr/>
            </p:nvSpPr>
            <p:spPr>
              <a:xfrm>
                <a:off x="3327400" y="4539455"/>
                <a:ext cx="1440000" cy="1587038"/>
              </a:xfrm>
              <a:prstGeom prst="rect">
                <a:avLst/>
              </a:prstGeom>
              <a:blipFill>
                <a:blip r:embed="rId4"/>
                <a:stretch>
                  <a:fillRect b="-1587"/>
                </a:stretch>
              </a:blipFill>
              <a:ln>
                <a:solidFill>
                  <a:schemeClr val="tx1"/>
                </a:solidFill>
              </a:ln>
            </p:spPr>
            <p:txBody>
              <a:bodyPr/>
              <a:lstStyle/>
              <a:p>
                <a:r>
                  <a:rPr lang="en-SE">
                    <a:noFill/>
                  </a:rPr>
                  <a:t> </a:t>
                </a:r>
              </a:p>
            </p:txBody>
          </p:sp>
        </mc:Fallback>
      </mc:AlternateContent>
      <p:grpSp>
        <p:nvGrpSpPr>
          <p:cNvPr id="21" name="Graphic 11" descr="Gears outline">
            <a:extLst>
              <a:ext uri="{FF2B5EF4-FFF2-40B4-BE49-F238E27FC236}">
                <a16:creationId xmlns:a16="http://schemas.microsoft.com/office/drawing/2014/main" id="{3BCBC9CF-600E-6419-8AFD-4FA498ED6744}"/>
              </a:ext>
            </a:extLst>
          </p:cNvPr>
          <p:cNvGrpSpPr/>
          <p:nvPr/>
        </p:nvGrpSpPr>
        <p:grpSpPr>
          <a:xfrm>
            <a:off x="5721984" y="4873753"/>
            <a:ext cx="621029" cy="751693"/>
            <a:chOff x="5721984" y="2911592"/>
            <a:chExt cx="621029" cy="751693"/>
          </a:xfrm>
          <a:solidFill>
            <a:schemeClr val="tx1"/>
          </a:solidFill>
        </p:grpSpPr>
        <p:sp>
          <p:nvSpPr>
            <p:cNvPr id="22" name="Freeform 21">
              <a:extLst>
                <a:ext uri="{FF2B5EF4-FFF2-40B4-BE49-F238E27FC236}">
                  <a16:creationId xmlns:a16="http://schemas.microsoft.com/office/drawing/2014/main" id="{DFD7F86D-A9C0-B2CB-E534-15D15A7D22A1}"/>
                </a:ext>
              </a:extLst>
            </p:cNvPr>
            <p:cNvSpPr/>
            <p:nvPr/>
          </p:nvSpPr>
          <p:spPr>
            <a:xfrm>
              <a:off x="5937250" y="2911592"/>
              <a:ext cx="405764" cy="404812"/>
            </a:xfrm>
            <a:custGeom>
              <a:avLst/>
              <a:gdLst>
                <a:gd name="connsiteX0" fmla="*/ 347663 w 405764"/>
                <a:gd name="connsiteY0" fmla="*/ 284902 h 404812"/>
                <a:gd name="connsiteX1" fmla="*/ 363855 w 405764"/>
                <a:gd name="connsiteY1" fmla="*/ 247755 h 404812"/>
                <a:gd name="connsiteX2" fmla="*/ 405765 w 405764"/>
                <a:gd name="connsiteY2" fmla="*/ 226800 h 404812"/>
                <a:gd name="connsiteX3" fmla="*/ 405765 w 405764"/>
                <a:gd name="connsiteY3" fmla="*/ 179175 h 404812"/>
                <a:gd name="connsiteX4" fmla="*/ 363855 w 405764"/>
                <a:gd name="connsiteY4" fmla="*/ 158220 h 404812"/>
                <a:gd name="connsiteX5" fmla="*/ 348615 w 405764"/>
                <a:gd name="connsiteY5" fmla="*/ 121072 h 404812"/>
                <a:gd name="connsiteX6" fmla="*/ 363855 w 405764"/>
                <a:gd name="connsiteY6" fmla="*/ 76305 h 404812"/>
                <a:gd name="connsiteX7" fmla="*/ 329565 w 405764"/>
                <a:gd name="connsiteY7" fmla="*/ 42015 h 404812"/>
                <a:gd name="connsiteX8" fmla="*/ 284798 w 405764"/>
                <a:gd name="connsiteY8" fmla="*/ 57255 h 404812"/>
                <a:gd name="connsiteX9" fmla="*/ 247650 w 405764"/>
                <a:gd name="connsiteY9" fmla="*/ 41910 h 404812"/>
                <a:gd name="connsiteX10" fmla="*/ 226695 w 405764"/>
                <a:gd name="connsiteY10" fmla="*/ 0 h 404812"/>
                <a:gd name="connsiteX11" fmla="*/ 179070 w 405764"/>
                <a:gd name="connsiteY11" fmla="*/ 0 h 404812"/>
                <a:gd name="connsiteX12" fmla="*/ 158115 w 405764"/>
                <a:gd name="connsiteY12" fmla="*/ 41910 h 404812"/>
                <a:gd name="connsiteX13" fmla="*/ 120968 w 405764"/>
                <a:gd name="connsiteY13" fmla="*/ 57150 h 404812"/>
                <a:gd name="connsiteX14" fmla="*/ 76200 w 405764"/>
                <a:gd name="connsiteY14" fmla="*/ 41910 h 404812"/>
                <a:gd name="connsiteX15" fmla="*/ 41910 w 405764"/>
                <a:gd name="connsiteY15" fmla="*/ 76200 h 404812"/>
                <a:gd name="connsiteX16" fmla="*/ 57150 w 405764"/>
                <a:gd name="connsiteY16" fmla="*/ 120968 h 404812"/>
                <a:gd name="connsiteX17" fmla="*/ 41910 w 405764"/>
                <a:gd name="connsiteY17" fmla="*/ 158115 h 404812"/>
                <a:gd name="connsiteX18" fmla="*/ 0 w 405764"/>
                <a:gd name="connsiteY18" fmla="*/ 179070 h 404812"/>
                <a:gd name="connsiteX19" fmla="*/ 0 w 405764"/>
                <a:gd name="connsiteY19" fmla="*/ 226695 h 404812"/>
                <a:gd name="connsiteX20" fmla="*/ 41910 w 405764"/>
                <a:gd name="connsiteY20" fmla="*/ 247650 h 404812"/>
                <a:gd name="connsiteX21" fmla="*/ 57150 w 405764"/>
                <a:gd name="connsiteY21" fmla="*/ 284798 h 404812"/>
                <a:gd name="connsiteX22" fmla="*/ 41910 w 405764"/>
                <a:gd name="connsiteY22" fmla="*/ 329565 h 404812"/>
                <a:gd name="connsiteX23" fmla="*/ 75248 w 405764"/>
                <a:gd name="connsiteY23" fmla="*/ 362903 h 404812"/>
                <a:gd name="connsiteX24" fmla="*/ 120015 w 405764"/>
                <a:gd name="connsiteY24" fmla="*/ 347663 h 404812"/>
                <a:gd name="connsiteX25" fmla="*/ 157163 w 405764"/>
                <a:gd name="connsiteY25" fmla="*/ 362903 h 404812"/>
                <a:gd name="connsiteX26" fmla="*/ 178118 w 405764"/>
                <a:gd name="connsiteY26" fmla="*/ 404813 h 404812"/>
                <a:gd name="connsiteX27" fmla="*/ 225743 w 405764"/>
                <a:gd name="connsiteY27" fmla="*/ 404813 h 404812"/>
                <a:gd name="connsiteX28" fmla="*/ 246698 w 405764"/>
                <a:gd name="connsiteY28" fmla="*/ 362903 h 404812"/>
                <a:gd name="connsiteX29" fmla="*/ 283845 w 405764"/>
                <a:gd name="connsiteY29" fmla="*/ 347663 h 404812"/>
                <a:gd name="connsiteX30" fmla="*/ 328613 w 405764"/>
                <a:gd name="connsiteY30" fmla="*/ 362903 h 404812"/>
                <a:gd name="connsiteX31" fmla="*/ 362903 w 405764"/>
                <a:gd name="connsiteY31" fmla="*/ 329565 h 404812"/>
                <a:gd name="connsiteX32" fmla="*/ 329622 w 405764"/>
                <a:gd name="connsiteY32" fmla="*/ 291036 h 404812"/>
                <a:gd name="connsiteX33" fmla="*/ 340995 w 405764"/>
                <a:gd name="connsiteY33" fmla="*/ 324422 h 404812"/>
                <a:gd name="connsiteX34" fmla="*/ 323707 w 405764"/>
                <a:gd name="connsiteY34" fmla="*/ 341233 h 404812"/>
                <a:gd name="connsiteX35" fmla="*/ 289989 w 405764"/>
                <a:gd name="connsiteY35" fmla="*/ 329746 h 404812"/>
                <a:gd name="connsiteX36" fmla="*/ 281759 w 405764"/>
                <a:gd name="connsiteY36" fmla="*/ 326946 h 404812"/>
                <a:gd name="connsiteX37" fmla="*/ 274244 w 405764"/>
                <a:gd name="connsiteY37" fmla="*/ 331327 h 404812"/>
                <a:gd name="connsiteX38" fmla="*/ 241468 w 405764"/>
                <a:gd name="connsiteY38" fmla="*/ 344710 h 404812"/>
                <a:gd name="connsiteX39" fmla="*/ 233410 w 405764"/>
                <a:gd name="connsiteY39" fmla="*/ 347015 h 404812"/>
                <a:gd name="connsiteX40" fmla="*/ 229657 w 405764"/>
                <a:gd name="connsiteY40" fmla="*/ 354511 h 404812"/>
                <a:gd name="connsiteX41" fmla="*/ 213970 w 405764"/>
                <a:gd name="connsiteY41" fmla="*/ 385944 h 404812"/>
                <a:gd name="connsiteX42" fmla="*/ 189919 w 405764"/>
                <a:gd name="connsiteY42" fmla="*/ 385944 h 404812"/>
                <a:gd name="connsiteX43" fmla="*/ 174231 w 405764"/>
                <a:gd name="connsiteY43" fmla="*/ 354511 h 404812"/>
                <a:gd name="connsiteX44" fmla="*/ 170478 w 405764"/>
                <a:gd name="connsiteY44" fmla="*/ 347015 h 404812"/>
                <a:gd name="connsiteX45" fmla="*/ 162420 w 405764"/>
                <a:gd name="connsiteY45" fmla="*/ 344710 h 404812"/>
                <a:gd name="connsiteX46" fmla="*/ 129635 w 405764"/>
                <a:gd name="connsiteY46" fmla="*/ 331327 h 404812"/>
                <a:gd name="connsiteX47" fmla="*/ 122130 w 405764"/>
                <a:gd name="connsiteY47" fmla="*/ 326946 h 404812"/>
                <a:gd name="connsiteX48" fmla="*/ 113900 w 405764"/>
                <a:gd name="connsiteY48" fmla="*/ 329746 h 404812"/>
                <a:gd name="connsiteX49" fmla="*/ 80353 w 405764"/>
                <a:gd name="connsiteY49" fmla="*/ 341176 h 404812"/>
                <a:gd name="connsiteX50" fmla="*/ 63779 w 405764"/>
                <a:gd name="connsiteY50" fmla="*/ 324602 h 404812"/>
                <a:gd name="connsiteX51" fmla="*/ 75209 w 405764"/>
                <a:gd name="connsiteY51" fmla="*/ 291046 h 404812"/>
                <a:gd name="connsiteX52" fmla="*/ 78010 w 405764"/>
                <a:gd name="connsiteY52" fmla="*/ 282816 h 404812"/>
                <a:gd name="connsiteX53" fmla="*/ 73628 w 405764"/>
                <a:gd name="connsiteY53" fmla="*/ 275311 h 404812"/>
                <a:gd name="connsiteX54" fmla="*/ 60293 w 405764"/>
                <a:gd name="connsiteY54" fmla="*/ 242516 h 404812"/>
                <a:gd name="connsiteX55" fmla="*/ 57988 w 405764"/>
                <a:gd name="connsiteY55" fmla="*/ 234458 h 404812"/>
                <a:gd name="connsiteX56" fmla="*/ 50502 w 405764"/>
                <a:gd name="connsiteY56" fmla="*/ 230715 h 404812"/>
                <a:gd name="connsiteX57" fmla="*/ 19050 w 405764"/>
                <a:gd name="connsiteY57" fmla="*/ 215008 h 404812"/>
                <a:gd name="connsiteX58" fmla="*/ 19050 w 405764"/>
                <a:gd name="connsiteY58" fmla="*/ 190919 h 404812"/>
                <a:gd name="connsiteX59" fmla="*/ 50482 w 405764"/>
                <a:gd name="connsiteY59" fmla="*/ 175260 h 404812"/>
                <a:gd name="connsiteX60" fmla="*/ 57969 w 405764"/>
                <a:gd name="connsiteY60" fmla="*/ 171507 h 404812"/>
                <a:gd name="connsiteX61" fmla="*/ 60274 w 405764"/>
                <a:gd name="connsiteY61" fmla="*/ 163449 h 404812"/>
                <a:gd name="connsiteX62" fmla="*/ 73609 w 405764"/>
                <a:gd name="connsiteY62" fmla="*/ 130664 h 404812"/>
                <a:gd name="connsiteX63" fmla="*/ 77991 w 405764"/>
                <a:gd name="connsiteY63" fmla="*/ 123149 h 404812"/>
                <a:gd name="connsiteX64" fmla="*/ 75190 w 405764"/>
                <a:gd name="connsiteY64" fmla="*/ 114929 h 404812"/>
                <a:gd name="connsiteX65" fmla="*/ 63760 w 405764"/>
                <a:gd name="connsiteY65" fmla="*/ 81363 h 404812"/>
                <a:gd name="connsiteX66" fmla="*/ 81286 w 405764"/>
                <a:gd name="connsiteY66" fmla="*/ 63837 h 404812"/>
                <a:gd name="connsiteX67" fmla="*/ 114833 w 405764"/>
                <a:gd name="connsiteY67" fmla="*/ 75267 h 404812"/>
                <a:gd name="connsiteX68" fmla="*/ 123063 w 405764"/>
                <a:gd name="connsiteY68" fmla="*/ 78124 h 404812"/>
                <a:gd name="connsiteX69" fmla="*/ 130569 w 405764"/>
                <a:gd name="connsiteY69" fmla="*/ 73733 h 404812"/>
                <a:gd name="connsiteX70" fmla="*/ 163354 w 405764"/>
                <a:gd name="connsiteY70" fmla="*/ 60398 h 404812"/>
                <a:gd name="connsiteX71" fmla="*/ 171450 w 405764"/>
                <a:gd name="connsiteY71" fmla="*/ 57960 h 404812"/>
                <a:gd name="connsiteX72" fmla="*/ 175203 w 405764"/>
                <a:gd name="connsiteY72" fmla="*/ 50463 h 404812"/>
                <a:gd name="connsiteX73" fmla="*/ 190891 w 405764"/>
                <a:gd name="connsiteY73" fmla="*/ 19031 h 404812"/>
                <a:gd name="connsiteX74" fmla="*/ 214970 w 405764"/>
                <a:gd name="connsiteY74" fmla="*/ 19031 h 404812"/>
                <a:gd name="connsiteX75" fmla="*/ 230657 w 405764"/>
                <a:gd name="connsiteY75" fmla="*/ 50463 h 404812"/>
                <a:gd name="connsiteX76" fmla="*/ 234410 w 405764"/>
                <a:gd name="connsiteY76" fmla="*/ 57960 h 404812"/>
                <a:gd name="connsiteX77" fmla="*/ 242459 w 405764"/>
                <a:gd name="connsiteY77" fmla="*/ 60265 h 404812"/>
                <a:gd name="connsiteX78" fmla="*/ 275244 w 405764"/>
                <a:gd name="connsiteY78" fmla="*/ 73600 h 404812"/>
                <a:gd name="connsiteX79" fmla="*/ 282759 w 405764"/>
                <a:gd name="connsiteY79" fmla="*/ 77991 h 404812"/>
                <a:gd name="connsiteX80" fmla="*/ 290989 w 405764"/>
                <a:gd name="connsiteY80" fmla="*/ 75133 h 404812"/>
                <a:gd name="connsiteX81" fmla="*/ 324526 w 405764"/>
                <a:gd name="connsiteY81" fmla="*/ 63703 h 404812"/>
                <a:gd name="connsiteX82" fmla="*/ 342052 w 405764"/>
                <a:gd name="connsiteY82" fmla="*/ 81229 h 404812"/>
                <a:gd name="connsiteX83" fmla="*/ 330622 w 405764"/>
                <a:gd name="connsiteY83" fmla="*/ 114795 h 404812"/>
                <a:gd name="connsiteX84" fmla="*/ 327822 w 405764"/>
                <a:gd name="connsiteY84" fmla="*/ 123015 h 404812"/>
                <a:gd name="connsiteX85" fmla="*/ 332203 w 405764"/>
                <a:gd name="connsiteY85" fmla="*/ 130531 h 404812"/>
                <a:gd name="connsiteX86" fmla="*/ 345586 w 405764"/>
                <a:gd name="connsiteY86" fmla="*/ 163316 h 404812"/>
                <a:gd name="connsiteX87" fmla="*/ 347882 w 405764"/>
                <a:gd name="connsiteY87" fmla="*/ 171374 h 404812"/>
                <a:gd name="connsiteX88" fmla="*/ 355378 w 405764"/>
                <a:gd name="connsiteY88" fmla="*/ 175127 h 404812"/>
                <a:gd name="connsiteX89" fmla="*/ 386810 w 405764"/>
                <a:gd name="connsiteY89" fmla="*/ 190824 h 404812"/>
                <a:gd name="connsiteX90" fmla="*/ 386810 w 405764"/>
                <a:gd name="connsiteY90" fmla="*/ 214913 h 404812"/>
                <a:gd name="connsiteX91" fmla="*/ 355378 w 405764"/>
                <a:gd name="connsiteY91" fmla="*/ 230610 h 404812"/>
                <a:gd name="connsiteX92" fmla="*/ 348091 w 405764"/>
                <a:gd name="connsiteY92" fmla="*/ 234258 h 404812"/>
                <a:gd name="connsiteX93" fmla="*/ 345691 w 405764"/>
                <a:gd name="connsiteY93" fmla="*/ 242049 h 404812"/>
                <a:gd name="connsiteX94" fmla="*/ 331241 w 405764"/>
                <a:gd name="connsiteY94" fmla="*/ 275273 h 404812"/>
                <a:gd name="connsiteX95" fmla="*/ 326860 w 405764"/>
                <a:gd name="connsiteY95" fmla="*/ 282778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4" h="404812">
                  <a:moveTo>
                    <a:pt x="347663" y="284902"/>
                  </a:moveTo>
                  <a:cubicBezTo>
                    <a:pt x="354417" y="273156"/>
                    <a:pt x="359847" y="260697"/>
                    <a:pt x="363855" y="247755"/>
                  </a:cubicBezTo>
                  <a:lnTo>
                    <a:pt x="405765" y="226800"/>
                  </a:lnTo>
                  <a:lnTo>
                    <a:pt x="405765" y="179175"/>
                  </a:lnTo>
                  <a:lnTo>
                    <a:pt x="363855" y="158220"/>
                  </a:lnTo>
                  <a:cubicBezTo>
                    <a:pt x="360352" y="145248"/>
                    <a:pt x="355232" y="132767"/>
                    <a:pt x="348615" y="121072"/>
                  </a:cubicBezTo>
                  <a:lnTo>
                    <a:pt x="363855" y="76305"/>
                  </a:lnTo>
                  <a:lnTo>
                    <a:pt x="329565" y="42015"/>
                  </a:lnTo>
                  <a:lnTo>
                    <a:pt x="284798" y="57255"/>
                  </a:lnTo>
                  <a:cubicBezTo>
                    <a:pt x="273108" y="50601"/>
                    <a:pt x="260628" y="45446"/>
                    <a:pt x="247650" y="41910"/>
                  </a:cubicBezTo>
                  <a:lnTo>
                    <a:pt x="226695" y="0"/>
                  </a:lnTo>
                  <a:lnTo>
                    <a:pt x="179070" y="0"/>
                  </a:lnTo>
                  <a:lnTo>
                    <a:pt x="158115" y="41910"/>
                  </a:lnTo>
                  <a:cubicBezTo>
                    <a:pt x="145142" y="45410"/>
                    <a:pt x="132661" y="50530"/>
                    <a:pt x="120968" y="57150"/>
                  </a:cubicBezTo>
                  <a:lnTo>
                    <a:pt x="76200" y="41910"/>
                  </a:lnTo>
                  <a:lnTo>
                    <a:pt x="41910" y="76200"/>
                  </a:lnTo>
                  <a:lnTo>
                    <a:pt x="57150" y="120968"/>
                  </a:lnTo>
                  <a:cubicBezTo>
                    <a:pt x="50533" y="132662"/>
                    <a:pt x="45413" y="145143"/>
                    <a:pt x="41910" y="158115"/>
                  </a:cubicBezTo>
                  <a:lnTo>
                    <a:pt x="0" y="179070"/>
                  </a:lnTo>
                  <a:lnTo>
                    <a:pt x="0" y="226695"/>
                  </a:lnTo>
                  <a:lnTo>
                    <a:pt x="41910" y="247650"/>
                  </a:lnTo>
                  <a:cubicBezTo>
                    <a:pt x="45414" y="260622"/>
                    <a:pt x="50535" y="273102"/>
                    <a:pt x="57150" y="284798"/>
                  </a:cubicBezTo>
                  <a:lnTo>
                    <a:pt x="41910" y="329565"/>
                  </a:lnTo>
                  <a:lnTo>
                    <a:pt x="75248" y="362903"/>
                  </a:lnTo>
                  <a:lnTo>
                    <a:pt x="120015" y="347663"/>
                  </a:lnTo>
                  <a:cubicBezTo>
                    <a:pt x="131710" y="354280"/>
                    <a:pt x="144190" y="359399"/>
                    <a:pt x="157163" y="362903"/>
                  </a:cubicBezTo>
                  <a:lnTo>
                    <a:pt x="178118" y="404813"/>
                  </a:lnTo>
                  <a:lnTo>
                    <a:pt x="225743" y="404813"/>
                  </a:lnTo>
                  <a:lnTo>
                    <a:pt x="246698" y="362903"/>
                  </a:lnTo>
                  <a:cubicBezTo>
                    <a:pt x="259670" y="359400"/>
                    <a:pt x="272150" y="354280"/>
                    <a:pt x="283845" y="347663"/>
                  </a:cubicBezTo>
                  <a:lnTo>
                    <a:pt x="328613" y="362903"/>
                  </a:lnTo>
                  <a:lnTo>
                    <a:pt x="362903" y="329565"/>
                  </a:lnTo>
                  <a:close/>
                  <a:moveTo>
                    <a:pt x="329622" y="291036"/>
                  </a:moveTo>
                  <a:lnTo>
                    <a:pt x="340995" y="324422"/>
                  </a:lnTo>
                  <a:lnTo>
                    <a:pt x="323707" y="341233"/>
                  </a:lnTo>
                  <a:lnTo>
                    <a:pt x="289989" y="329746"/>
                  </a:lnTo>
                  <a:lnTo>
                    <a:pt x="281759" y="326946"/>
                  </a:lnTo>
                  <a:lnTo>
                    <a:pt x="274244" y="331327"/>
                  </a:lnTo>
                  <a:cubicBezTo>
                    <a:pt x="263929" y="337156"/>
                    <a:pt x="252915" y="341653"/>
                    <a:pt x="241468" y="344710"/>
                  </a:cubicBezTo>
                  <a:lnTo>
                    <a:pt x="233410" y="347015"/>
                  </a:lnTo>
                  <a:lnTo>
                    <a:pt x="229657" y="354511"/>
                  </a:lnTo>
                  <a:lnTo>
                    <a:pt x="213970" y="385944"/>
                  </a:lnTo>
                  <a:lnTo>
                    <a:pt x="189919" y="385944"/>
                  </a:lnTo>
                  <a:lnTo>
                    <a:pt x="174231" y="354511"/>
                  </a:lnTo>
                  <a:lnTo>
                    <a:pt x="170478" y="347015"/>
                  </a:lnTo>
                  <a:lnTo>
                    <a:pt x="162420" y="344710"/>
                  </a:lnTo>
                  <a:cubicBezTo>
                    <a:pt x="150970" y="341653"/>
                    <a:pt x="139954" y="337156"/>
                    <a:pt x="129635" y="331327"/>
                  </a:cubicBezTo>
                  <a:lnTo>
                    <a:pt x="122130" y="326946"/>
                  </a:lnTo>
                  <a:lnTo>
                    <a:pt x="113900" y="329746"/>
                  </a:lnTo>
                  <a:lnTo>
                    <a:pt x="80353" y="341176"/>
                  </a:lnTo>
                  <a:lnTo>
                    <a:pt x="63779" y="324602"/>
                  </a:lnTo>
                  <a:lnTo>
                    <a:pt x="75209" y="291046"/>
                  </a:lnTo>
                  <a:lnTo>
                    <a:pt x="78010" y="282816"/>
                  </a:lnTo>
                  <a:lnTo>
                    <a:pt x="73628" y="275311"/>
                  </a:lnTo>
                  <a:cubicBezTo>
                    <a:pt x="67812" y="264988"/>
                    <a:pt x="63331" y="253968"/>
                    <a:pt x="60293" y="242516"/>
                  </a:cubicBezTo>
                  <a:lnTo>
                    <a:pt x="57988" y="234458"/>
                  </a:lnTo>
                  <a:lnTo>
                    <a:pt x="50502" y="230715"/>
                  </a:lnTo>
                  <a:lnTo>
                    <a:pt x="19050" y="215008"/>
                  </a:lnTo>
                  <a:lnTo>
                    <a:pt x="19050" y="190919"/>
                  </a:lnTo>
                  <a:lnTo>
                    <a:pt x="50482" y="175260"/>
                  </a:lnTo>
                  <a:lnTo>
                    <a:pt x="57969" y="171507"/>
                  </a:lnTo>
                  <a:lnTo>
                    <a:pt x="60274" y="163449"/>
                  </a:lnTo>
                  <a:cubicBezTo>
                    <a:pt x="63314" y="152000"/>
                    <a:pt x="67794" y="140984"/>
                    <a:pt x="73609" y="130664"/>
                  </a:cubicBezTo>
                  <a:lnTo>
                    <a:pt x="77991" y="123149"/>
                  </a:lnTo>
                  <a:lnTo>
                    <a:pt x="75190" y="114929"/>
                  </a:lnTo>
                  <a:lnTo>
                    <a:pt x="63760" y="81363"/>
                  </a:lnTo>
                  <a:lnTo>
                    <a:pt x="81286" y="63837"/>
                  </a:lnTo>
                  <a:lnTo>
                    <a:pt x="114833" y="75267"/>
                  </a:lnTo>
                  <a:lnTo>
                    <a:pt x="123063" y="78124"/>
                  </a:lnTo>
                  <a:lnTo>
                    <a:pt x="130569" y="73733"/>
                  </a:lnTo>
                  <a:cubicBezTo>
                    <a:pt x="140889" y="67920"/>
                    <a:pt x="151906" y="63439"/>
                    <a:pt x="163354" y="60398"/>
                  </a:cubicBezTo>
                  <a:lnTo>
                    <a:pt x="171450" y="57960"/>
                  </a:lnTo>
                  <a:lnTo>
                    <a:pt x="175203" y="50463"/>
                  </a:lnTo>
                  <a:lnTo>
                    <a:pt x="190891" y="19031"/>
                  </a:lnTo>
                  <a:lnTo>
                    <a:pt x="214970" y="19031"/>
                  </a:lnTo>
                  <a:lnTo>
                    <a:pt x="230657" y="50463"/>
                  </a:lnTo>
                  <a:lnTo>
                    <a:pt x="234410" y="57960"/>
                  </a:lnTo>
                  <a:lnTo>
                    <a:pt x="242459" y="60265"/>
                  </a:lnTo>
                  <a:cubicBezTo>
                    <a:pt x="253908" y="63304"/>
                    <a:pt x="264924" y="67785"/>
                    <a:pt x="275244" y="73600"/>
                  </a:cubicBezTo>
                  <a:lnTo>
                    <a:pt x="282759" y="77991"/>
                  </a:lnTo>
                  <a:lnTo>
                    <a:pt x="290989" y="75133"/>
                  </a:lnTo>
                  <a:lnTo>
                    <a:pt x="324526" y="63703"/>
                  </a:lnTo>
                  <a:lnTo>
                    <a:pt x="342052" y="81229"/>
                  </a:lnTo>
                  <a:lnTo>
                    <a:pt x="330622" y="114795"/>
                  </a:lnTo>
                  <a:lnTo>
                    <a:pt x="327822" y="123015"/>
                  </a:lnTo>
                  <a:lnTo>
                    <a:pt x="332203" y="130531"/>
                  </a:lnTo>
                  <a:cubicBezTo>
                    <a:pt x="338031" y="140850"/>
                    <a:pt x="342528" y="151867"/>
                    <a:pt x="345586" y="163316"/>
                  </a:cubicBezTo>
                  <a:lnTo>
                    <a:pt x="347882" y="171374"/>
                  </a:lnTo>
                  <a:lnTo>
                    <a:pt x="355378" y="175127"/>
                  </a:lnTo>
                  <a:lnTo>
                    <a:pt x="386810" y="190824"/>
                  </a:lnTo>
                  <a:lnTo>
                    <a:pt x="386810" y="214913"/>
                  </a:lnTo>
                  <a:lnTo>
                    <a:pt x="355378" y="230610"/>
                  </a:lnTo>
                  <a:lnTo>
                    <a:pt x="348091" y="234258"/>
                  </a:lnTo>
                  <a:lnTo>
                    <a:pt x="345691" y="242049"/>
                  </a:lnTo>
                  <a:cubicBezTo>
                    <a:pt x="342109" y="253621"/>
                    <a:pt x="337264" y="264763"/>
                    <a:pt x="331241" y="275273"/>
                  </a:cubicBezTo>
                  <a:lnTo>
                    <a:pt x="326860" y="282778"/>
                  </a:lnTo>
                  <a:close/>
                </a:path>
              </a:pathLst>
            </a:custGeom>
            <a:grpFill/>
            <a:ln w="9525" cap="flat">
              <a:solidFill>
                <a:schemeClr val="tx1"/>
              </a:solidFill>
              <a:prstDash val="solid"/>
              <a:miter/>
            </a:ln>
          </p:spPr>
          <p:txBody>
            <a:bodyPr rtlCol="0" anchor="ctr"/>
            <a:lstStyle/>
            <a:p>
              <a:endParaRPr lang="en-SE"/>
            </a:p>
          </p:txBody>
        </p:sp>
        <p:sp>
          <p:nvSpPr>
            <p:cNvPr id="23" name="Freeform 22">
              <a:extLst>
                <a:ext uri="{FF2B5EF4-FFF2-40B4-BE49-F238E27FC236}">
                  <a16:creationId xmlns:a16="http://schemas.microsoft.com/office/drawing/2014/main" id="{BEC8C97E-9867-AC10-10DC-80C5D93D7069}"/>
                </a:ext>
              </a:extLst>
            </p:cNvPr>
            <p:cNvSpPr/>
            <p:nvPr/>
          </p:nvSpPr>
          <p:spPr>
            <a:xfrm>
              <a:off x="5721984" y="3258473"/>
              <a:ext cx="405765" cy="404812"/>
            </a:xfrm>
            <a:custGeom>
              <a:avLst/>
              <a:gdLst>
                <a:gd name="connsiteX0" fmla="*/ 0 w 405765"/>
                <a:gd name="connsiteY0" fmla="*/ 178118 h 404812"/>
                <a:gd name="connsiteX1" fmla="*/ 0 w 405765"/>
                <a:gd name="connsiteY1" fmla="*/ 225742 h 404812"/>
                <a:gd name="connsiteX2" fmla="*/ 41910 w 405765"/>
                <a:gd name="connsiteY2" fmla="*/ 246698 h 404812"/>
                <a:gd name="connsiteX3" fmla="*/ 57150 w 405765"/>
                <a:gd name="connsiteY3" fmla="*/ 283845 h 404812"/>
                <a:gd name="connsiteX4" fmla="*/ 42863 w 405765"/>
                <a:gd name="connsiteY4" fmla="*/ 328613 h 404812"/>
                <a:gd name="connsiteX5" fmla="*/ 76200 w 405765"/>
                <a:gd name="connsiteY5" fmla="*/ 361950 h 404812"/>
                <a:gd name="connsiteX6" fmla="*/ 120968 w 405765"/>
                <a:gd name="connsiteY6" fmla="*/ 347663 h 404812"/>
                <a:gd name="connsiteX7" fmla="*/ 158115 w 405765"/>
                <a:gd name="connsiteY7" fmla="*/ 362903 h 404812"/>
                <a:gd name="connsiteX8" fmla="*/ 179070 w 405765"/>
                <a:gd name="connsiteY8" fmla="*/ 404813 h 404812"/>
                <a:gd name="connsiteX9" fmla="*/ 226695 w 405765"/>
                <a:gd name="connsiteY9" fmla="*/ 404813 h 404812"/>
                <a:gd name="connsiteX10" fmla="*/ 247650 w 405765"/>
                <a:gd name="connsiteY10" fmla="*/ 362903 h 404812"/>
                <a:gd name="connsiteX11" fmla="*/ 284798 w 405765"/>
                <a:gd name="connsiteY11" fmla="*/ 347663 h 404812"/>
                <a:gd name="connsiteX12" fmla="*/ 329565 w 405765"/>
                <a:gd name="connsiteY12" fmla="*/ 362903 h 404812"/>
                <a:gd name="connsiteX13" fmla="*/ 362903 w 405765"/>
                <a:gd name="connsiteY13" fmla="*/ 328613 h 404812"/>
                <a:gd name="connsiteX14" fmla="*/ 348615 w 405765"/>
                <a:gd name="connsiteY14" fmla="*/ 284798 h 404812"/>
                <a:gd name="connsiteX15" fmla="*/ 363855 w 405765"/>
                <a:gd name="connsiteY15" fmla="*/ 247650 h 404812"/>
                <a:gd name="connsiteX16" fmla="*/ 405765 w 405765"/>
                <a:gd name="connsiteY16" fmla="*/ 226695 h 404812"/>
                <a:gd name="connsiteX17" fmla="*/ 405765 w 405765"/>
                <a:gd name="connsiteY17" fmla="*/ 179070 h 404812"/>
                <a:gd name="connsiteX18" fmla="*/ 363855 w 405765"/>
                <a:gd name="connsiteY18" fmla="*/ 158115 h 404812"/>
                <a:gd name="connsiteX19" fmla="*/ 348615 w 405765"/>
                <a:gd name="connsiteY19" fmla="*/ 120968 h 404812"/>
                <a:gd name="connsiteX20" fmla="*/ 363855 w 405765"/>
                <a:gd name="connsiteY20" fmla="*/ 76200 h 404812"/>
                <a:gd name="connsiteX21" fmla="*/ 329565 w 405765"/>
                <a:gd name="connsiteY21" fmla="*/ 41910 h 404812"/>
                <a:gd name="connsiteX22" fmla="*/ 284798 w 405765"/>
                <a:gd name="connsiteY22" fmla="*/ 57150 h 404812"/>
                <a:gd name="connsiteX23" fmla="*/ 247650 w 405765"/>
                <a:gd name="connsiteY23" fmla="*/ 41910 h 404812"/>
                <a:gd name="connsiteX24" fmla="*/ 226695 w 405765"/>
                <a:gd name="connsiteY24" fmla="*/ 0 h 404812"/>
                <a:gd name="connsiteX25" fmla="*/ 179070 w 405765"/>
                <a:gd name="connsiteY25" fmla="*/ 0 h 404812"/>
                <a:gd name="connsiteX26" fmla="*/ 158115 w 405765"/>
                <a:gd name="connsiteY26" fmla="*/ 41910 h 404812"/>
                <a:gd name="connsiteX27" fmla="*/ 120968 w 405765"/>
                <a:gd name="connsiteY27" fmla="*/ 57150 h 404812"/>
                <a:gd name="connsiteX28" fmla="*/ 76200 w 405765"/>
                <a:gd name="connsiteY28" fmla="*/ 41910 h 404812"/>
                <a:gd name="connsiteX29" fmla="*/ 42863 w 405765"/>
                <a:gd name="connsiteY29" fmla="*/ 75248 h 404812"/>
                <a:gd name="connsiteX30" fmla="*/ 57150 w 405765"/>
                <a:gd name="connsiteY30" fmla="*/ 120015 h 404812"/>
                <a:gd name="connsiteX31" fmla="*/ 41910 w 405765"/>
                <a:gd name="connsiteY31" fmla="*/ 157163 h 404812"/>
                <a:gd name="connsiteX32" fmla="*/ 57721 w 405765"/>
                <a:gd name="connsiteY32" fmla="*/ 170498 h 404812"/>
                <a:gd name="connsiteX33" fmla="*/ 60122 w 405765"/>
                <a:gd name="connsiteY33" fmla="*/ 162706 h 404812"/>
                <a:gd name="connsiteX34" fmla="*/ 73609 w 405765"/>
                <a:gd name="connsiteY34" fmla="*/ 129550 h 404812"/>
                <a:gd name="connsiteX35" fmla="*/ 77876 w 405765"/>
                <a:gd name="connsiteY35" fmla="*/ 122225 h 404812"/>
                <a:gd name="connsiteX36" fmla="*/ 75295 w 405765"/>
                <a:gd name="connsiteY36" fmla="*/ 114157 h 404812"/>
                <a:gd name="connsiteX37" fmla="*/ 64541 w 405765"/>
                <a:gd name="connsiteY37" fmla="*/ 80429 h 404812"/>
                <a:gd name="connsiteX38" fmla="*/ 81286 w 405765"/>
                <a:gd name="connsiteY38" fmla="*/ 63675 h 404812"/>
                <a:gd name="connsiteX39" fmla="*/ 114833 w 405765"/>
                <a:gd name="connsiteY39" fmla="*/ 75105 h 404812"/>
                <a:gd name="connsiteX40" fmla="*/ 123063 w 405765"/>
                <a:gd name="connsiteY40" fmla="*/ 77915 h 404812"/>
                <a:gd name="connsiteX41" fmla="*/ 130569 w 405765"/>
                <a:gd name="connsiteY41" fmla="*/ 73533 h 404812"/>
                <a:gd name="connsiteX42" fmla="*/ 163354 w 405765"/>
                <a:gd name="connsiteY42" fmla="*/ 60150 h 404812"/>
                <a:gd name="connsiteX43" fmla="*/ 171450 w 405765"/>
                <a:gd name="connsiteY43" fmla="*/ 57931 h 404812"/>
                <a:gd name="connsiteX44" fmla="*/ 175203 w 405765"/>
                <a:gd name="connsiteY44" fmla="*/ 50435 h 404812"/>
                <a:gd name="connsiteX45" fmla="*/ 190891 w 405765"/>
                <a:gd name="connsiteY45" fmla="*/ 19002 h 404812"/>
                <a:gd name="connsiteX46" fmla="*/ 214970 w 405765"/>
                <a:gd name="connsiteY46" fmla="*/ 19002 h 404812"/>
                <a:gd name="connsiteX47" fmla="*/ 230657 w 405765"/>
                <a:gd name="connsiteY47" fmla="*/ 50435 h 404812"/>
                <a:gd name="connsiteX48" fmla="*/ 234305 w 405765"/>
                <a:gd name="connsiteY48" fmla="*/ 57731 h 404812"/>
                <a:gd name="connsiteX49" fmla="*/ 242097 w 405765"/>
                <a:gd name="connsiteY49" fmla="*/ 60122 h 404812"/>
                <a:gd name="connsiteX50" fmla="*/ 275244 w 405765"/>
                <a:gd name="connsiteY50" fmla="*/ 73619 h 404812"/>
                <a:gd name="connsiteX51" fmla="*/ 282759 w 405765"/>
                <a:gd name="connsiteY51" fmla="*/ 78000 h 404812"/>
                <a:gd name="connsiteX52" fmla="*/ 290989 w 405765"/>
                <a:gd name="connsiteY52" fmla="*/ 75190 h 404812"/>
                <a:gd name="connsiteX53" fmla="*/ 324526 w 405765"/>
                <a:gd name="connsiteY53" fmla="*/ 63760 h 404812"/>
                <a:gd name="connsiteX54" fmla="*/ 342052 w 405765"/>
                <a:gd name="connsiteY54" fmla="*/ 81296 h 404812"/>
                <a:gd name="connsiteX55" fmla="*/ 330622 w 405765"/>
                <a:gd name="connsiteY55" fmla="*/ 114852 h 404812"/>
                <a:gd name="connsiteX56" fmla="*/ 327822 w 405765"/>
                <a:gd name="connsiteY56" fmla="*/ 123073 h 404812"/>
                <a:gd name="connsiteX57" fmla="*/ 332203 w 405765"/>
                <a:gd name="connsiteY57" fmla="*/ 130588 h 404812"/>
                <a:gd name="connsiteX58" fmla="*/ 345586 w 405765"/>
                <a:gd name="connsiteY58" fmla="*/ 163382 h 404812"/>
                <a:gd name="connsiteX59" fmla="*/ 347882 w 405765"/>
                <a:gd name="connsiteY59" fmla="*/ 171431 h 404812"/>
                <a:gd name="connsiteX60" fmla="*/ 355378 w 405765"/>
                <a:gd name="connsiteY60" fmla="*/ 175184 h 404812"/>
                <a:gd name="connsiteX61" fmla="*/ 386715 w 405765"/>
                <a:gd name="connsiteY61" fmla="*/ 190843 h 404812"/>
                <a:gd name="connsiteX62" fmla="*/ 386715 w 405765"/>
                <a:gd name="connsiteY62" fmla="*/ 214932 h 404812"/>
                <a:gd name="connsiteX63" fmla="*/ 355283 w 405765"/>
                <a:gd name="connsiteY63" fmla="*/ 230629 h 404812"/>
                <a:gd name="connsiteX64" fmla="*/ 347786 w 405765"/>
                <a:gd name="connsiteY64" fmla="*/ 234382 h 404812"/>
                <a:gd name="connsiteX65" fmla="*/ 345491 w 405765"/>
                <a:gd name="connsiteY65" fmla="*/ 242430 h 404812"/>
                <a:gd name="connsiteX66" fmla="*/ 332108 w 405765"/>
                <a:gd name="connsiteY66" fmla="*/ 275225 h 404812"/>
                <a:gd name="connsiteX67" fmla="*/ 327803 w 405765"/>
                <a:gd name="connsiteY67" fmla="*/ 282607 h 404812"/>
                <a:gd name="connsiteX68" fmla="*/ 330451 w 405765"/>
                <a:gd name="connsiteY68" fmla="*/ 290732 h 404812"/>
                <a:gd name="connsiteX69" fmla="*/ 341176 w 405765"/>
                <a:gd name="connsiteY69" fmla="*/ 323621 h 404812"/>
                <a:gd name="connsiteX70" fmla="*/ 324326 w 405765"/>
                <a:gd name="connsiteY70" fmla="*/ 341033 h 404812"/>
                <a:gd name="connsiteX71" fmla="*/ 290989 w 405765"/>
                <a:gd name="connsiteY71" fmla="*/ 329670 h 404812"/>
                <a:gd name="connsiteX72" fmla="*/ 282759 w 405765"/>
                <a:gd name="connsiteY72" fmla="*/ 326869 h 404812"/>
                <a:gd name="connsiteX73" fmla="*/ 275244 w 405765"/>
                <a:gd name="connsiteY73" fmla="*/ 331251 h 404812"/>
                <a:gd name="connsiteX74" fmla="*/ 242430 w 405765"/>
                <a:gd name="connsiteY74" fmla="*/ 344634 h 404812"/>
                <a:gd name="connsiteX75" fmla="*/ 234372 w 405765"/>
                <a:gd name="connsiteY75" fmla="*/ 346939 h 404812"/>
                <a:gd name="connsiteX76" fmla="*/ 230629 w 405765"/>
                <a:gd name="connsiteY76" fmla="*/ 354435 h 404812"/>
                <a:gd name="connsiteX77" fmla="*/ 214941 w 405765"/>
                <a:gd name="connsiteY77" fmla="*/ 385867 h 404812"/>
                <a:gd name="connsiteX78" fmla="*/ 190862 w 405765"/>
                <a:gd name="connsiteY78" fmla="*/ 385867 h 404812"/>
                <a:gd name="connsiteX79" fmla="*/ 175174 w 405765"/>
                <a:gd name="connsiteY79" fmla="*/ 354435 h 404812"/>
                <a:gd name="connsiteX80" fmla="*/ 171421 w 405765"/>
                <a:gd name="connsiteY80" fmla="*/ 346939 h 404812"/>
                <a:gd name="connsiteX81" fmla="*/ 163363 w 405765"/>
                <a:gd name="connsiteY81" fmla="*/ 344634 h 404812"/>
                <a:gd name="connsiteX82" fmla="*/ 130578 w 405765"/>
                <a:gd name="connsiteY82" fmla="*/ 331251 h 404812"/>
                <a:gd name="connsiteX83" fmla="*/ 123263 w 405765"/>
                <a:gd name="connsiteY83" fmla="*/ 326984 h 404812"/>
                <a:gd name="connsiteX84" fmla="*/ 115186 w 405765"/>
                <a:gd name="connsiteY84" fmla="*/ 329555 h 404812"/>
                <a:gd name="connsiteX85" fmla="*/ 81477 w 405765"/>
                <a:gd name="connsiteY85" fmla="*/ 340319 h 404812"/>
                <a:gd name="connsiteX86" fmla="*/ 64551 w 405765"/>
                <a:gd name="connsiteY86" fmla="*/ 323393 h 404812"/>
                <a:gd name="connsiteX87" fmla="*/ 75305 w 405765"/>
                <a:gd name="connsiteY87" fmla="*/ 289665 h 404812"/>
                <a:gd name="connsiteX88" fmla="*/ 77886 w 405765"/>
                <a:gd name="connsiteY88" fmla="*/ 281597 h 404812"/>
                <a:gd name="connsiteX89" fmla="*/ 73619 w 405765"/>
                <a:gd name="connsiteY89" fmla="*/ 274272 h 404812"/>
                <a:gd name="connsiteX90" fmla="*/ 60236 w 405765"/>
                <a:gd name="connsiteY90" fmla="*/ 241487 h 404812"/>
                <a:gd name="connsiteX91" fmla="*/ 57931 w 405765"/>
                <a:gd name="connsiteY91" fmla="*/ 233429 h 404812"/>
                <a:gd name="connsiteX92" fmla="*/ 50444 w 405765"/>
                <a:gd name="connsiteY92" fmla="*/ 229676 h 404812"/>
                <a:gd name="connsiteX93" fmla="*/ 19012 w 405765"/>
                <a:gd name="connsiteY93" fmla="*/ 213979 h 404812"/>
                <a:gd name="connsiteX94" fmla="*/ 19012 w 405765"/>
                <a:gd name="connsiteY94" fmla="*/ 189890 h 404812"/>
                <a:gd name="connsiteX95" fmla="*/ 50444 w 405765"/>
                <a:gd name="connsiteY95" fmla="*/ 174193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05765" h="404812">
                  <a:moveTo>
                    <a:pt x="0" y="178118"/>
                  </a:moveTo>
                  <a:lnTo>
                    <a:pt x="0" y="225742"/>
                  </a:lnTo>
                  <a:lnTo>
                    <a:pt x="41910" y="246698"/>
                  </a:lnTo>
                  <a:cubicBezTo>
                    <a:pt x="45413" y="259670"/>
                    <a:pt x="50533" y="272150"/>
                    <a:pt x="57150" y="283845"/>
                  </a:cubicBezTo>
                  <a:lnTo>
                    <a:pt x="42863" y="328613"/>
                  </a:lnTo>
                  <a:lnTo>
                    <a:pt x="76200" y="361950"/>
                  </a:lnTo>
                  <a:lnTo>
                    <a:pt x="120968" y="347663"/>
                  </a:lnTo>
                  <a:cubicBezTo>
                    <a:pt x="132661" y="354281"/>
                    <a:pt x="145142" y="359401"/>
                    <a:pt x="158115" y="362903"/>
                  </a:cubicBezTo>
                  <a:lnTo>
                    <a:pt x="179070" y="404813"/>
                  </a:lnTo>
                  <a:lnTo>
                    <a:pt x="226695" y="404813"/>
                  </a:lnTo>
                  <a:lnTo>
                    <a:pt x="247650" y="362903"/>
                  </a:lnTo>
                  <a:cubicBezTo>
                    <a:pt x="260622" y="359400"/>
                    <a:pt x="273103" y="354280"/>
                    <a:pt x="284798" y="347663"/>
                  </a:cubicBezTo>
                  <a:lnTo>
                    <a:pt x="329565" y="362903"/>
                  </a:lnTo>
                  <a:lnTo>
                    <a:pt x="362903" y="328613"/>
                  </a:lnTo>
                  <a:lnTo>
                    <a:pt x="348615" y="284798"/>
                  </a:lnTo>
                  <a:cubicBezTo>
                    <a:pt x="355232" y="273103"/>
                    <a:pt x="360352" y="260622"/>
                    <a:pt x="363855" y="247650"/>
                  </a:cubicBezTo>
                  <a:lnTo>
                    <a:pt x="405765" y="226695"/>
                  </a:lnTo>
                  <a:lnTo>
                    <a:pt x="405765" y="179070"/>
                  </a:lnTo>
                  <a:lnTo>
                    <a:pt x="363855" y="158115"/>
                  </a:lnTo>
                  <a:cubicBezTo>
                    <a:pt x="360352" y="145143"/>
                    <a:pt x="355232" y="132662"/>
                    <a:pt x="348615" y="120968"/>
                  </a:cubicBezTo>
                  <a:lnTo>
                    <a:pt x="363855" y="76200"/>
                  </a:lnTo>
                  <a:lnTo>
                    <a:pt x="329565" y="41910"/>
                  </a:lnTo>
                  <a:lnTo>
                    <a:pt x="284798" y="57150"/>
                  </a:lnTo>
                  <a:cubicBezTo>
                    <a:pt x="273025" y="50696"/>
                    <a:pt x="260564" y="45584"/>
                    <a:pt x="247650" y="41910"/>
                  </a:cubicBezTo>
                  <a:lnTo>
                    <a:pt x="226695" y="0"/>
                  </a:lnTo>
                  <a:lnTo>
                    <a:pt x="179070" y="0"/>
                  </a:lnTo>
                  <a:lnTo>
                    <a:pt x="158115" y="41910"/>
                  </a:lnTo>
                  <a:cubicBezTo>
                    <a:pt x="145142" y="45411"/>
                    <a:pt x="132661" y="50531"/>
                    <a:pt x="120968" y="57150"/>
                  </a:cubicBezTo>
                  <a:lnTo>
                    <a:pt x="76200" y="41910"/>
                  </a:lnTo>
                  <a:lnTo>
                    <a:pt x="42863" y="75248"/>
                  </a:lnTo>
                  <a:lnTo>
                    <a:pt x="57150" y="120015"/>
                  </a:lnTo>
                  <a:cubicBezTo>
                    <a:pt x="50697" y="131789"/>
                    <a:pt x="45585" y="144249"/>
                    <a:pt x="41910" y="157163"/>
                  </a:cubicBezTo>
                  <a:close/>
                  <a:moveTo>
                    <a:pt x="57721" y="170498"/>
                  </a:moveTo>
                  <a:lnTo>
                    <a:pt x="60122" y="162706"/>
                  </a:lnTo>
                  <a:cubicBezTo>
                    <a:pt x="63399" y="151197"/>
                    <a:pt x="67922" y="140078"/>
                    <a:pt x="73609" y="129550"/>
                  </a:cubicBezTo>
                  <a:lnTo>
                    <a:pt x="77876" y="122225"/>
                  </a:lnTo>
                  <a:lnTo>
                    <a:pt x="75295" y="114157"/>
                  </a:lnTo>
                  <a:lnTo>
                    <a:pt x="64541" y="80429"/>
                  </a:lnTo>
                  <a:lnTo>
                    <a:pt x="81286" y="63675"/>
                  </a:lnTo>
                  <a:lnTo>
                    <a:pt x="114833" y="75105"/>
                  </a:lnTo>
                  <a:lnTo>
                    <a:pt x="123063" y="77915"/>
                  </a:lnTo>
                  <a:lnTo>
                    <a:pt x="130569" y="73533"/>
                  </a:lnTo>
                  <a:cubicBezTo>
                    <a:pt x="140885" y="67700"/>
                    <a:pt x="151902" y="63202"/>
                    <a:pt x="163354" y="60150"/>
                  </a:cubicBezTo>
                  <a:lnTo>
                    <a:pt x="171450" y="57931"/>
                  </a:lnTo>
                  <a:lnTo>
                    <a:pt x="175203" y="50435"/>
                  </a:lnTo>
                  <a:lnTo>
                    <a:pt x="190891" y="19002"/>
                  </a:lnTo>
                  <a:lnTo>
                    <a:pt x="214970" y="19002"/>
                  </a:lnTo>
                  <a:lnTo>
                    <a:pt x="230657" y="50435"/>
                  </a:lnTo>
                  <a:lnTo>
                    <a:pt x="234305" y="57731"/>
                  </a:lnTo>
                  <a:lnTo>
                    <a:pt x="242097" y="60122"/>
                  </a:lnTo>
                  <a:cubicBezTo>
                    <a:pt x="253602" y="63407"/>
                    <a:pt x="264716" y="67933"/>
                    <a:pt x="275244" y="73619"/>
                  </a:cubicBezTo>
                  <a:lnTo>
                    <a:pt x="282759" y="78000"/>
                  </a:lnTo>
                  <a:lnTo>
                    <a:pt x="290989" y="75190"/>
                  </a:lnTo>
                  <a:lnTo>
                    <a:pt x="324526" y="63760"/>
                  </a:lnTo>
                  <a:lnTo>
                    <a:pt x="342052" y="81296"/>
                  </a:lnTo>
                  <a:lnTo>
                    <a:pt x="330622" y="114852"/>
                  </a:lnTo>
                  <a:lnTo>
                    <a:pt x="327822" y="123073"/>
                  </a:lnTo>
                  <a:lnTo>
                    <a:pt x="332203" y="130588"/>
                  </a:lnTo>
                  <a:cubicBezTo>
                    <a:pt x="338033" y="140910"/>
                    <a:pt x="342529" y="151929"/>
                    <a:pt x="345586" y="163382"/>
                  </a:cubicBezTo>
                  <a:lnTo>
                    <a:pt x="347882" y="171431"/>
                  </a:lnTo>
                  <a:lnTo>
                    <a:pt x="355378" y="175184"/>
                  </a:lnTo>
                  <a:lnTo>
                    <a:pt x="386715" y="190843"/>
                  </a:lnTo>
                  <a:lnTo>
                    <a:pt x="386715" y="214932"/>
                  </a:lnTo>
                  <a:lnTo>
                    <a:pt x="355283" y="230629"/>
                  </a:lnTo>
                  <a:lnTo>
                    <a:pt x="347786" y="234382"/>
                  </a:lnTo>
                  <a:lnTo>
                    <a:pt x="345491" y="242430"/>
                  </a:lnTo>
                  <a:cubicBezTo>
                    <a:pt x="342434" y="253883"/>
                    <a:pt x="337938" y="264903"/>
                    <a:pt x="332108" y="275225"/>
                  </a:cubicBezTo>
                  <a:lnTo>
                    <a:pt x="327803" y="282607"/>
                  </a:lnTo>
                  <a:lnTo>
                    <a:pt x="330451" y="290732"/>
                  </a:lnTo>
                  <a:lnTo>
                    <a:pt x="341176" y="323621"/>
                  </a:lnTo>
                  <a:lnTo>
                    <a:pt x="324326" y="341033"/>
                  </a:lnTo>
                  <a:lnTo>
                    <a:pt x="290989" y="329670"/>
                  </a:lnTo>
                  <a:lnTo>
                    <a:pt x="282759" y="326869"/>
                  </a:lnTo>
                  <a:lnTo>
                    <a:pt x="275244" y="331251"/>
                  </a:lnTo>
                  <a:cubicBezTo>
                    <a:pt x="264920" y="337088"/>
                    <a:pt x="253893" y="341586"/>
                    <a:pt x="242430" y="344634"/>
                  </a:cubicBezTo>
                  <a:lnTo>
                    <a:pt x="234372" y="346939"/>
                  </a:lnTo>
                  <a:lnTo>
                    <a:pt x="230629" y="354435"/>
                  </a:lnTo>
                  <a:lnTo>
                    <a:pt x="214941" y="385867"/>
                  </a:lnTo>
                  <a:lnTo>
                    <a:pt x="190862" y="385867"/>
                  </a:lnTo>
                  <a:lnTo>
                    <a:pt x="175174" y="354435"/>
                  </a:lnTo>
                  <a:lnTo>
                    <a:pt x="171421" y="346939"/>
                  </a:lnTo>
                  <a:lnTo>
                    <a:pt x="163363" y="344634"/>
                  </a:lnTo>
                  <a:cubicBezTo>
                    <a:pt x="151911" y="341582"/>
                    <a:pt x="140895" y="337084"/>
                    <a:pt x="130578" y="331251"/>
                  </a:cubicBezTo>
                  <a:lnTo>
                    <a:pt x="123263" y="326984"/>
                  </a:lnTo>
                  <a:lnTo>
                    <a:pt x="115186" y="329555"/>
                  </a:lnTo>
                  <a:lnTo>
                    <a:pt x="81477" y="340319"/>
                  </a:lnTo>
                  <a:lnTo>
                    <a:pt x="64551" y="323393"/>
                  </a:lnTo>
                  <a:lnTo>
                    <a:pt x="75305" y="289665"/>
                  </a:lnTo>
                  <a:lnTo>
                    <a:pt x="77886" y="281597"/>
                  </a:lnTo>
                  <a:lnTo>
                    <a:pt x="73619" y="274272"/>
                  </a:lnTo>
                  <a:cubicBezTo>
                    <a:pt x="67787" y="263955"/>
                    <a:pt x="63290" y="252938"/>
                    <a:pt x="60236" y="241487"/>
                  </a:cubicBezTo>
                  <a:lnTo>
                    <a:pt x="57931" y="233429"/>
                  </a:lnTo>
                  <a:lnTo>
                    <a:pt x="50444" y="229676"/>
                  </a:lnTo>
                  <a:lnTo>
                    <a:pt x="19012" y="213979"/>
                  </a:lnTo>
                  <a:lnTo>
                    <a:pt x="19012" y="189890"/>
                  </a:lnTo>
                  <a:lnTo>
                    <a:pt x="50444" y="174193"/>
                  </a:lnTo>
                  <a:close/>
                </a:path>
              </a:pathLst>
            </a:custGeom>
            <a:grpFill/>
            <a:ln w="9525" cap="flat">
              <a:solidFill>
                <a:schemeClr val="tx1"/>
              </a:solidFill>
              <a:prstDash val="solid"/>
              <a:miter/>
            </a:ln>
          </p:spPr>
          <p:txBody>
            <a:bodyPr rtlCol="0" anchor="ctr"/>
            <a:lstStyle/>
            <a:p>
              <a:endParaRPr lang="en-SE"/>
            </a:p>
          </p:txBody>
        </p:sp>
        <p:sp>
          <p:nvSpPr>
            <p:cNvPr id="24" name="Freeform 23">
              <a:extLst>
                <a:ext uri="{FF2B5EF4-FFF2-40B4-BE49-F238E27FC236}">
                  <a16:creationId xmlns:a16="http://schemas.microsoft.com/office/drawing/2014/main" id="{649783FE-C909-E16B-CDB5-6774A74DB186}"/>
                </a:ext>
              </a:extLst>
            </p:cNvPr>
            <p:cNvSpPr/>
            <p:nvPr/>
          </p:nvSpPr>
          <p:spPr>
            <a:xfrm>
              <a:off x="6068694" y="3043094"/>
              <a:ext cx="142875" cy="142875"/>
            </a:xfrm>
            <a:custGeom>
              <a:avLst/>
              <a:gdLst>
                <a:gd name="connsiteX0" fmla="*/ 71438 w 142875"/>
                <a:gd name="connsiteY0" fmla="*/ 0 h 142875"/>
                <a:gd name="connsiteX1" fmla="*/ 0 w 142875"/>
                <a:gd name="connsiteY1" fmla="*/ 71438 h 142875"/>
                <a:gd name="connsiteX2" fmla="*/ 71438 w 142875"/>
                <a:gd name="connsiteY2" fmla="*/ 142875 h 142875"/>
                <a:gd name="connsiteX3" fmla="*/ 142875 w 142875"/>
                <a:gd name="connsiteY3" fmla="*/ 71438 h 142875"/>
                <a:gd name="connsiteX4" fmla="*/ 71438 w 142875"/>
                <a:gd name="connsiteY4" fmla="*/ 0 h 142875"/>
                <a:gd name="connsiteX5" fmla="*/ 71438 w 142875"/>
                <a:gd name="connsiteY5" fmla="*/ 123825 h 142875"/>
                <a:gd name="connsiteX6" fmla="*/ 19050 w 142875"/>
                <a:gd name="connsiteY6" fmla="*/ 71438 h 142875"/>
                <a:gd name="connsiteX7" fmla="*/ 71438 w 142875"/>
                <a:gd name="connsiteY7" fmla="*/ 19050 h 142875"/>
                <a:gd name="connsiteX8" fmla="*/ 123825 w 142875"/>
                <a:gd name="connsiteY8" fmla="*/ 71438 h 142875"/>
                <a:gd name="connsiteX9" fmla="*/ 71438 w 142875"/>
                <a:gd name="connsiteY9" fmla="*/ 123863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2875" h="142875">
                  <a:moveTo>
                    <a:pt x="71438" y="0"/>
                  </a:moveTo>
                  <a:cubicBezTo>
                    <a:pt x="31984" y="0"/>
                    <a:pt x="0" y="31984"/>
                    <a:pt x="0" y="71438"/>
                  </a:cubicBezTo>
                  <a:cubicBezTo>
                    <a:pt x="0" y="110891"/>
                    <a:pt x="31984" y="142875"/>
                    <a:pt x="71438" y="142875"/>
                  </a:cubicBezTo>
                  <a:cubicBezTo>
                    <a:pt x="110891" y="142875"/>
                    <a:pt x="142875" y="110891"/>
                    <a:pt x="142875" y="71438"/>
                  </a:cubicBezTo>
                  <a:cubicBezTo>
                    <a:pt x="142580" y="32107"/>
                    <a:pt x="110768" y="295"/>
                    <a:pt x="71438" y="0"/>
                  </a:cubicBezTo>
                  <a:close/>
                  <a:moveTo>
                    <a:pt x="71438" y="123825"/>
                  </a:moveTo>
                  <a:cubicBezTo>
                    <a:pt x="42522" y="123783"/>
                    <a:pt x="19092" y="100353"/>
                    <a:pt x="19050" y="71438"/>
                  </a:cubicBezTo>
                  <a:cubicBezTo>
                    <a:pt x="19435" y="42665"/>
                    <a:pt x="42665" y="19435"/>
                    <a:pt x="71438" y="19050"/>
                  </a:cubicBezTo>
                  <a:cubicBezTo>
                    <a:pt x="100353" y="19092"/>
                    <a:pt x="123783" y="42522"/>
                    <a:pt x="123825" y="71438"/>
                  </a:cubicBezTo>
                  <a:cubicBezTo>
                    <a:pt x="123466" y="100227"/>
                    <a:pt x="100226" y="123483"/>
                    <a:pt x="71438" y="123863"/>
                  </a:cubicBezTo>
                  <a:close/>
                </a:path>
              </a:pathLst>
            </a:custGeom>
            <a:grpFill/>
            <a:ln w="9525" cap="flat">
              <a:solidFill>
                <a:schemeClr val="tx1"/>
              </a:solidFill>
              <a:prstDash val="solid"/>
              <a:miter/>
            </a:ln>
          </p:spPr>
          <p:txBody>
            <a:bodyPr rtlCol="0" anchor="ctr"/>
            <a:lstStyle/>
            <a:p>
              <a:endParaRPr lang="en-SE"/>
            </a:p>
          </p:txBody>
        </p:sp>
        <p:sp>
          <p:nvSpPr>
            <p:cNvPr id="25" name="Freeform 24">
              <a:extLst>
                <a:ext uri="{FF2B5EF4-FFF2-40B4-BE49-F238E27FC236}">
                  <a16:creationId xmlns:a16="http://schemas.microsoft.com/office/drawing/2014/main" id="{B697B22B-D67C-FB36-20C3-F0946C8320C0}"/>
                </a:ext>
              </a:extLst>
            </p:cNvPr>
            <p:cNvSpPr/>
            <p:nvPr/>
          </p:nvSpPr>
          <p:spPr>
            <a:xfrm>
              <a:off x="5853429" y="3389947"/>
              <a:ext cx="142875" cy="142875"/>
            </a:xfrm>
            <a:custGeom>
              <a:avLst/>
              <a:gdLst>
                <a:gd name="connsiteX0" fmla="*/ 71438 w 142875"/>
                <a:gd name="connsiteY0" fmla="*/ 142875 h 142875"/>
                <a:gd name="connsiteX1" fmla="*/ 142875 w 142875"/>
                <a:gd name="connsiteY1" fmla="*/ 71438 h 142875"/>
                <a:gd name="connsiteX2" fmla="*/ 71438 w 142875"/>
                <a:gd name="connsiteY2" fmla="*/ 0 h 142875"/>
                <a:gd name="connsiteX3" fmla="*/ 0 w 142875"/>
                <a:gd name="connsiteY3" fmla="*/ 71438 h 142875"/>
                <a:gd name="connsiteX4" fmla="*/ 71266 w 142875"/>
                <a:gd name="connsiteY4" fmla="*/ 142875 h 142875"/>
                <a:gd name="connsiteX5" fmla="*/ 71438 w 142875"/>
                <a:gd name="connsiteY5" fmla="*/ 142875 h 142875"/>
                <a:gd name="connsiteX6" fmla="*/ 71438 w 142875"/>
                <a:gd name="connsiteY6" fmla="*/ 19002 h 142875"/>
                <a:gd name="connsiteX7" fmla="*/ 123825 w 142875"/>
                <a:gd name="connsiteY7" fmla="*/ 71390 h 142875"/>
                <a:gd name="connsiteX8" fmla="*/ 71438 w 142875"/>
                <a:gd name="connsiteY8" fmla="*/ 123777 h 142875"/>
                <a:gd name="connsiteX9" fmla="*/ 19050 w 142875"/>
                <a:gd name="connsiteY9" fmla="*/ 71390 h 142875"/>
                <a:gd name="connsiteX10" fmla="*/ 71438 w 142875"/>
                <a:gd name="connsiteY10" fmla="*/ 19002 h 142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875" h="142875">
                  <a:moveTo>
                    <a:pt x="71438" y="142875"/>
                  </a:moveTo>
                  <a:cubicBezTo>
                    <a:pt x="110891" y="142875"/>
                    <a:pt x="142875" y="110891"/>
                    <a:pt x="142875" y="71438"/>
                  </a:cubicBezTo>
                  <a:cubicBezTo>
                    <a:pt x="142875" y="31984"/>
                    <a:pt x="110891" y="0"/>
                    <a:pt x="71438" y="0"/>
                  </a:cubicBezTo>
                  <a:cubicBezTo>
                    <a:pt x="31984" y="0"/>
                    <a:pt x="0" y="31984"/>
                    <a:pt x="0" y="71438"/>
                  </a:cubicBezTo>
                  <a:cubicBezTo>
                    <a:pt x="-48" y="110844"/>
                    <a:pt x="31859" y="142827"/>
                    <a:pt x="71266" y="142875"/>
                  </a:cubicBezTo>
                  <a:cubicBezTo>
                    <a:pt x="71323" y="142875"/>
                    <a:pt x="71380" y="142875"/>
                    <a:pt x="71438" y="142875"/>
                  </a:cubicBezTo>
                  <a:close/>
                  <a:moveTo>
                    <a:pt x="71438" y="19002"/>
                  </a:moveTo>
                  <a:cubicBezTo>
                    <a:pt x="100371" y="19002"/>
                    <a:pt x="123825" y="42457"/>
                    <a:pt x="123825" y="71390"/>
                  </a:cubicBezTo>
                  <a:cubicBezTo>
                    <a:pt x="123825" y="100323"/>
                    <a:pt x="100371" y="123777"/>
                    <a:pt x="71438" y="123777"/>
                  </a:cubicBezTo>
                  <a:cubicBezTo>
                    <a:pt x="42504" y="123777"/>
                    <a:pt x="19050" y="100323"/>
                    <a:pt x="19050" y="71390"/>
                  </a:cubicBezTo>
                  <a:cubicBezTo>
                    <a:pt x="19092" y="42475"/>
                    <a:pt x="42522" y="19044"/>
                    <a:pt x="71438" y="19002"/>
                  </a:cubicBezTo>
                  <a:close/>
                </a:path>
              </a:pathLst>
            </a:custGeom>
            <a:grpFill/>
            <a:ln w="9525" cap="flat">
              <a:solidFill>
                <a:schemeClr val="tx1"/>
              </a:solidFill>
              <a:prstDash val="solid"/>
              <a:miter/>
            </a:ln>
          </p:spPr>
          <p:txBody>
            <a:bodyPr rtlCol="0" anchor="ctr"/>
            <a:lstStyle/>
            <a:p>
              <a:endParaRPr lang="en-SE"/>
            </a:p>
          </p:txBody>
        </p:sp>
      </p:gr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E741DE3-F008-1163-A408-2B25C41BE0AE}"/>
                  </a:ext>
                </a:extLst>
              </p:cNvPr>
              <p:cNvSpPr txBox="1"/>
              <p:nvPr/>
            </p:nvSpPr>
            <p:spPr>
              <a:xfrm>
                <a:off x="7856900" y="4773814"/>
                <a:ext cx="720000" cy="552459"/>
              </a:xfrm>
              <a:prstGeom prst="rect">
                <a:avLst/>
              </a:prstGeom>
              <a:noFill/>
              <a:ln>
                <a:solidFill>
                  <a:schemeClr val="tx1"/>
                </a:solidFill>
              </a:ln>
            </p:spPr>
            <p:txBody>
              <a:bodyPr wrap="square"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sv-SE" i="1" smtClean="0">
                              <a:latin typeface="Cambria Math" panose="02040503050406030204" pitchFamily="18" charset="0"/>
                            </a:rPr>
                          </m:ctrlPr>
                        </m:dPr>
                        <m:e>
                          <m:eqArr>
                            <m:eqArrPr>
                              <m:ctrlPr>
                                <a:rPr lang="sv-SE" b="0" i="1" smtClean="0">
                                  <a:latin typeface="Cambria Math" panose="02040503050406030204" pitchFamily="18" charset="0"/>
                                </a:rPr>
                              </m:ctrlPr>
                            </m:eqArrPr>
                            <m:e>
                              <m:r>
                                <a:rPr lang="sv-SE" b="0" i="1" smtClean="0">
                                  <a:solidFill>
                                    <a:schemeClr val="accent2">
                                      <a:lumMod val="60000"/>
                                      <a:lumOff val="40000"/>
                                    </a:schemeClr>
                                  </a:solidFill>
                                  <a:latin typeface="Cambria Math" panose="02040503050406030204" pitchFamily="18" charset="0"/>
                                </a:rPr>
                                <m:t>0.1</m:t>
                              </m:r>
                            </m:e>
                            <m:e>
                              <m:r>
                                <a:rPr lang="sv-SE" b="0" i="1" smtClean="0">
                                  <a:solidFill>
                                    <a:schemeClr val="accent6">
                                      <a:lumMod val="60000"/>
                                      <a:lumOff val="40000"/>
                                    </a:schemeClr>
                                  </a:solidFill>
                                  <a:latin typeface="Cambria Math" panose="02040503050406030204" pitchFamily="18" charset="0"/>
                                </a:rPr>
                                <m:t>0.9</m:t>
                              </m:r>
                            </m:e>
                          </m:eqArr>
                        </m:e>
                      </m:d>
                    </m:oMath>
                  </m:oMathPara>
                </a14:m>
                <a:endParaRPr lang="sv-SE" i="1" dirty="0"/>
              </a:p>
            </p:txBody>
          </p:sp>
        </mc:Choice>
        <mc:Fallback xmlns="">
          <p:sp>
            <p:nvSpPr>
              <p:cNvPr id="26" name="TextBox 25">
                <a:extLst>
                  <a:ext uri="{FF2B5EF4-FFF2-40B4-BE49-F238E27FC236}">
                    <a16:creationId xmlns:a16="http://schemas.microsoft.com/office/drawing/2014/main" id="{5E741DE3-F008-1163-A408-2B25C41BE0AE}"/>
                  </a:ext>
                </a:extLst>
              </p:cNvPr>
              <p:cNvSpPr txBox="1">
                <a:spLocks noRot="1" noChangeAspect="1" noMove="1" noResize="1" noEditPoints="1" noAdjustHandles="1" noChangeArrowheads="1" noChangeShapeType="1" noTextEdit="1"/>
              </p:cNvSpPr>
              <p:nvPr/>
            </p:nvSpPr>
            <p:spPr>
              <a:xfrm>
                <a:off x="7856900" y="4773814"/>
                <a:ext cx="720000" cy="552459"/>
              </a:xfrm>
              <a:prstGeom prst="rect">
                <a:avLst/>
              </a:prstGeom>
              <a:blipFill>
                <a:blip r:embed="rId5"/>
                <a:stretch>
                  <a:fillRect b="-2174"/>
                </a:stretch>
              </a:blipFill>
              <a:ln>
                <a:solidFill>
                  <a:schemeClr val="tx1"/>
                </a:solidFill>
              </a:ln>
            </p:spPr>
            <p:txBody>
              <a:bodyPr/>
              <a:lstStyle/>
              <a:p>
                <a:r>
                  <a:rPr lang="en-SE">
                    <a:noFill/>
                  </a:rPr>
                  <a:t> </a:t>
                </a:r>
              </a:p>
            </p:txBody>
          </p:sp>
        </mc:Fallback>
      </mc:AlternateContent>
      <p:sp>
        <p:nvSpPr>
          <p:cNvPr id="27" name="TextBox 26">
            <a:extLst>
              <a:ext uri="{FF2B5EF4-FFF2-40B4-BE49-F238E27FC236}">
                <a16:creationId xmlns:a16="http://schemas.microsoft.com/office/drawing/2014/main" id="{A182449E-FA92-3DDC-6BB2-5ED25ECBCDD6}"/>
              </a:ext>
            </a:extLst>
          </p:cNvPr>
          <p:cNvSpPr txBox="1"/>
          <p:nvPr/>
        </p:nvSpPr>
        <p:spPr>
          <a:xfrm>
            <a:off x="9652000" y="4539455"/>
            <a:ext cx="1440000" cy="646331"/>
          </a:xfrm>
          <a:prstGeom prst="rect">
            <a:avLst/>
          </a:prstGeom>
          <a:noFill/>
          <a:ln>
            <a:solidFill>
              <a:schemeClr val="tx1"/>
            </a:solidFill>
          </a:ln>
        </p:spPr>
        <p:txBody>
          <a:bodyPr wrap="square" rtlCol="0">
            <a:spAutoFit/>
          </a:bodyPr>
          <a:lstStyle/>
          <a:p>
            <a:r>
              <a:rPr lang="sv-SE" b="1" dirty="0">
                <a:solidFill>
                  <a:schemeClr val="accent2">
                    <a:lumMod val="60000"/>
                    <a:lumOff val="40000"/>
                  </a:schemeClr>
                </a:solidFill>
              </a:rPr>
              <a:t>No-Spam</a:t>
            </a:r>
          </a:p>
          <a:p>
            <a:r>
              <a:rPr lang="sv-SE" b="1" dirty="0">
                <a:solidFill>
                  <a:schemeClr val="accent6">
                    <a:lumMod val="60000"/>
                    <a:lumOff val="40000"/>
                  </a:schemeClr>
                </a:solidFill>
              </a:rPr>
              <a:t>Spam</a:t>
            </a:r>
          </a:p>
        </p:txBody>
      </p:sp>
      <p:sp>
        <p:nvSpPr>
          <p:cNvPr id="28" name="Right Arrow 27">
            <a:extLst>
              <a:ext uri="{FF2B5EF4-FFF2-40B4-BE49-F238E27FC236}">
                <a16:creationId xmlns:a16="http://schemas.microsoft.com/office/drawing/2014/main" id="{F517835F-4CF5-6B61-7C3F-3B2FC0BE58DE}"/>
              </a:ext>
            </a:extLst>
          </p:cNvPr>
          <p:cNvSpPr/>
          <p:nvPr/>
        </p:nvSpPr>
        <p:spPr>
          <a:xfrm>
            <a:off x="2719465"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29" name="Right Arrow 28">
            <a:extLst>
              <a:ext uri="{FF2B5EF4-FFF2-40B4-BE49-F238E27FC236}">
                <a16:creationId xmlns:a16="http://schemas.microsoft.com/office/drawing/2014/main" id="{7582D644-EACA-691F-65B7-2A41D3201191}"/>
              </a:ext>
            </a:extLst>
          </p:cNvPr>
          <p:cNvSpPr/>
          <p:nvPr/>
        </p:nvSpPr>
        <p:spPr>
          <a:xfrm>
            <a:off x="4873729"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0" name="Right Arrow 29">
            <a:extLst>
              <a:ext uri="{FF2B5EF4-FFF2-40B4-BE49-F238E27FC236}">
                <a16:creationId xmlns:a16="http://schemas.microsoft.com/office/drawing/2014/main" id="{3FD47BA6-A94D-BAAA-0B80-6731BB2646C9}"/>
              </a:ext>
            </a:extLst>
          </p:cNvPr>
          <p:cNvSpPr/>
          <p:nvPr/>
        </p:nvSpPr>
        <p:spPr>
          <a:xfrm>
            <a:off x="6733526"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1" name="Right Arrow 30">
            <a:extLst>
              <a:ext uri="{FF2B5EF4-FFF2-40B4-BE49-F238E27FC236}">
                <a16:creationId xmlns:a16="http://schemas.microsoft.com/office/drawing/2014/main" id="{7493F0B2-E3A5-3E25-EA08-72EFAEF2AD2E}"/>
              </a:ext>
            </a:extLst>
          </p:cNvPr>
          <p:cNvSpPr/>
          <p:nvPr/>
        </p:nvSpPr>
        <p:spPr>
          <a:xfrm>
            <a:off x="8934285" y="3429000"/>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2" name="Right Arrow 31">
            <a:extLst>
              <a:ext uri="{FF2B5EF4-FFF2-40B4-BE49-F238E27FC236}">
                <a16:creationId xmlns:a16="http://schemas.microsoft.com/office/drawing/2014/main" id="{486B0877-3F41-26D7-036A-DAF6F10F8CD8}"/>
              </a:ext>
            </a:extLst>
          </p:cNvPr>
          <p:cNvSpPr/>
          <p:nvPr/>
        </p:nvSpPr>
        <p:spPr>
          <a:xfrm>
            <a:off x="2719465"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3" name="Right Arrow 32">
            <a:extLst>
              <a:ext uri="{FF2B5EF4-FFF2-40B4-BE49-F238E27FC236}">
                <a16:creationId xmlns:a16="http://schemas.microsoft.com/office/drawing/2014/main" id="{12EE47EC-84EA-BB33-A3F0-F50A67638317}"/>
              </a:ext>
            </a:extLst>
          </p:cNvPr>
          <p:cNvSpPr/>
          <p:nvPr/>
        </p:nvSpPr>
        <p:spPr>
          <a:xfrm>
            <a:off x="4873729"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4" name="Right Arrow 33">
            <a:extLst>
              <a:ext uri="{FF2B5EF4-FFF2-40B4-BE49-F238E27FC236}">
                <a16:creationId xmlns:a16="http://schemas.microsoft.com/office/drawing/2014/main" id="{1A230C35-DE69-0DB3-37A9-9A393EF134A3}"/>
              </a:ext>
            </a:extLst>
          </p:cNvPr>
          <p:cNvSpPr/>
          <p:nvPr/>
        </p:nvSpPr>
        <p:spPr>
          <a:xfrm>
            <a:off x="6733526"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35" name="Right Arrow 34">
            <a:extLst>
              <a:ext uri="{FF2B5EF4-FFF2-40B4-BE49-F238E27FC236}">
                <a16:creationId xmlns:a16="http://schemas.microsoft.com/office/drawing/2014/main" id="{2D454BE3-78C5-3943-8560-CC8AAE4FCEAA}"/>
              </a:ext>
            </a:extLst>
          </p:cNvPr>
          <p:cNvSpPr/>
          <p:nvPr/>
        </p:nvSpPr>
        <p:spPr>
          <a:xfrm>
            <a:off x="8934285" y="5087318"/>
            <a:ext cx="522207" cy="2733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SE"/>
          </a:p>
        </p:txBody>
      </p:sp>
      <p:sp>
        <p:nvSpPr>
          <p:cNvPr id="11" name="TextBox 10">
            <a:extLst>
              <a:ext uri="{FF2B5EF4-FFF2-40B4-BE49-F238E27FC236}">
                <a16:creationId xmlns:a16="http://schemas.microsoft.com/office/drawing/2014/main" id="{FFD58542-DC8F-F2AD-0D5C-4FC9AAEC26EA}"/>
              </a:ext>
            </a:extLst>
          </p:cNvPr>
          <p:cNvSpPr txBox="1"/>
          <p:nvPr/>
        </p:nvSpPr>
        <p:spPr>
          <a:xfrm>
            <a:off x="838200" y="4682025"/>
            <a:ext cx="1800000" cy="830997"/>
          </a:xfrm>
          <a:prstGeom prst="rect">
            <a:avLst/>
          </a:prstGeom>
          <a:noFill/>
          <a:ln>
            <a:solidFill>
              <a:schemeClr val="tx1"/>
            </a:solidFill>
          </a:ln>
        </p:spPr>
        <p:txBody>
          <a:bodyPr wrap="square" rtlCol="0">
            <a:spAutoFit/>
          </a:bodyPr>
          <a:lstStyle/>
          <a:p>
            <a:r>
              <a:rPr lang="sv-SE" sz="1600" i="1" dirty="0"/>
              <a:t>Hi,</a:t>
            </a:r>
          </a:p>
          <a:p>
            <a:r>
              <a:rPr lang="sv-SE" sz="1600" i="1" dirty="0"/>
              <a:t>I </a:t>
            </a:r>
            <a:r>
              <a:rPr lang="sv-SE" sz="1600" i="1" dirty="0" err="1"/>
              <a:t>am</a:t>
            </a:r>
            <a:r>
              <a:rPr lang="sv-SE" sz="1600" i="1" dirty="0"/>
              <a:t> a Nigerian Prince….</a:t>
            </a:r>
          </a:p>
        </p:txBody>
      </p:sp>
    </p:spTree>
    <p:extLst>
      <p:ext uri="{BB962C8B-B14F-4D97-AF65-F5344CB8AC3E}">
        <p14:creationId xmlns:p14="http://schemas.microsoft.com/office/powerpoint/2010/main" val="4027321192"/>
      </p:ext>
    </p:extLst>
  </p:cSld>
  <p:clrMapOvr>
    <a:masterClrMapping/>
  </p:clrMapOvr>
  <mc:AlternateContent xmlns:mc="http://schemas.openxmlformats.org/markup-compatibility/2006">
    <mc:Choice xmlns:p14="http://schemas.microsoft.com/office/powerpoint/2010/main" Requires="p14">
      <p:transition spd="slow" p14:dur="2000" advTm="18989"/>
    </mc:Choice>
    <mc:Fallback>
      <p:transition spd="slow" advTm="18989"/>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D60174E9-1E8E-A6BD-C60B-B263C9D89C02}"/>
              </a:ext>
            </a:extLst>
          </p:cNvPr>
          <p:cNvSpPr/>
          <p:nvPr/>
        </p:nvSpPr>
        <p:spPr>
          <a:xfrm>
            <a:off x="6096000" y="4174879"/>
            <a:ext cx="530772" cy="523220"/>
          </a:xfrm>
          <a:prstGeom prst="ellipse">
            <a:avLst/>
          </a:prstGeom>
          <a:ln w="28575">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
        <p:nvSpPr>
          <p:cNvPr id="7" name="Oval 6">
            <a:extLst>
              <a:ext uri="{FF2B5EF4-FFF2-40B4-BE49-F238E27FC236}">
                <a16:creationId xmlns:a16="http://schemas.microsoft.com/office/drawing/2014/main" id="{8D7B90C3-280E-C553-47A0-8C38F0726F81}"/>
              </a:ext>
            </a:extLst>
          </p:cNvPr>
          <p:cNvSpPr/>
          <p:nvPr/>
        </p:nvSpPr>
        <p:spPr>
          <a:xfrm>
            <a:off x="5439103" y="4174879"/>
            <a:ext cx="488731" cy="523220"/>
          </a:xfrm>
          <a:prstGeom prst="ellipse">
            <a:avLst/>
          </a:prstGeom>
          <a:ln w="28575">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
        <p:nvSpPr>
          <p:cNvPr id="5" name="Oval 4">
            <a:extLst>
              <a:ext uri="{FF2B5EF4-FFF2-40B4-BE49-F238E27FC236}">
                <a16:creationId xmlns:a16="http://schemas.microsoft.com/office/drawing/2014/main" id="{23253760-2A3C-E044-415D-F2707FBCCAAE}"/>
              </a:ext>
            </a:extLst>
          </p:cNvPr>
          <p:cNvSpPr/>
          <p:nvPr/>
        </p:nvSpPr>
        <p:spPr>
          <a:xfrm>
            <a:off x="4540468" y="4174879"/>
            <a:ext cx="425669" cy="523220"/>
          </a:xfrm>
          <a:prstGeom prst="ellipse">
            <a:avLst/>
          </a:prstGeom>
          <a:ln w="28575">
            <a:solidFill>
              <a:srgbClr val="0070C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(Simple) Linear Regression Model</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690688"/>
            <a:ext cx="5662448" cy="4351338"/>
          </a:xfrm>
        </p:spPr>
        <p:txBody>
          <a:bodyPr>
            <a:normAutofit/>
          </a:bodyPr>
          <a:lstStyle/>
          <a:p>
            <a:r>
              <a:rPr lang="en-SE" sz="1800" dirty="0"/>
              <a:t>Problem: How precise you want to be on the task.</a:t>
            </a:r>
          </a:p>
          <a:p>
            <a:pPr lvl="1"/>
            <a:r>
              <a:rPr lang="en-SE" sz="1800" dirty="0"/>
              <a:t>Say, Increase/Decrease in sales, revenue, expanditure, and by how much?</a:t>
            </a:r>
          </a:p>
          <a:p>
            <a:r>
              <a:rPr lang="en-SE" sz="1800" dirty="0"/>
              <a:t>The object which we want to be precise about is our ‘Output’</a:t>
            </a:r>
          </a:p>
          <a:p>
            <a:r>
              <a:rPr lang="en-SE" sz="1800" dirty="0"/>
              <a:t>‘Input’ can be based on domain knowledge, expertise, Research or even gut feeling</a:t>
            </a:r>
          </a:p>
          <a:p>
            <a:r>
              <a:rPr lang="en-SE" sz="1800" b="1" i="1" dirty="0"/>
              <a:t>Y </a:t>
            </a:r>
            <a:r>
              <a:rPr lang="en-SE" sz="1800" dirty="0"/>
              <a:t>is being </a:t>
            </a:r>
            <a:r>
              <a:rPr lang="en-SE" sz="1800" b="1" i="1" dirty="0"/>
              <a:t>“explained”</a:t>
            </a:r>
            <a:r>
              <a:rPr lang="en-SE" sz="1800" dirty="0"/>
              <a:t> or </a:t>
            </a:r>
            <a:r>
              <a:rPr lang="en-SE" sz="1800" b="1" i="1" dirty="0"/>
              <a:t>“modeled”</a:t>
            </a:r>
            <a:endParaRPr lang="en-SE" sz="2000" b="1" i="1"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603A144-157A-D0A6-C6AB-C3C0A5B7337E}"/>
                  </a:ext>
                </a:extLst>
              </p:cNvPr>
              <p:cNvSpPr txBox="1"/>
              <p:nvPr/>
            </p:nvSpPr>
            <p:spPr>
              <a:xfrm>
                <a:off x="3573517" y="4113324"/>
                <a:ext cx="4104290"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3600" b="1" i="1" smtClean="0">
                          <a:latin typeface="Cambria Math" panose="02040503050406030204" pitchFamily="18" charset="0"/>
                        </a:rPr>
                        <m:t>𝒀</m:t>
                      </m:r>
                      <m:r>
                        <a:rPr lang="sv-SE" sz="3600" b="1" i="1" smtClean="0">
                          <a:latin typeface="Cambria Math" panose="02040503050406030204" pitchFamily="18" charset="0"/>
                        </a:rPr>
                        <m:t>=</m:t>
                      </m:r>
                      <m:r>
                        <a:rPr lang="sv-SE" sz="3600" b="1" i="1" smtClean="0">
                          <a:latin typeface="Cambria Math" panose="02040503050406030204" pitchFamily="18" charset="0"/>
                        </a:rPr>
                        <m:t>𝒘</m:t>
                      </m:r>
                      <m:r>
                        <a:rPr lang="sv-SE" sz="3600" b="1" i="1" smtClean="0">
                          <a:latin typeface="Cambria Math" panose="02040503050406030204" pitchFamily="18" charset="0"/>
                        </a:rPr>
                        <m:t>⋅</m:t>
                      </m:r>
                      <m:r>
                        <a:rPr lang="sv-SE" sz="3600" b="1" i="1" smtClean="0">
                          <a:latin typeface="Cambria Math" panose="02040503050406030204" pitchFamily="18" charset="0"/>
                        </a:rPr>
                        <m:t>𝑿</m:t>
                      </m:r>
                    </m:oMath>
                  </m:oMathPara>
                </a14:m>
                <a:endParaRPr lang="en-SE" sz="3600" b="1" dirty="0"/>
              </a:p>
            </p:txBody>
          </p:sp>
        </mc:Choice>
        <mc:Fallback xmlns="">
          <p:sp>
            <p:nvSpPr>
              <p:cNvPr id="4" name="TextBox 3">
                <a:extLst>
                  <a:ext uri="{FF2B5EF4-FFF2-40B4-BE49-F238E27FC236}">
                    <a16:creationId xmlns:a16="http://schemas.microsoft.com/office/drawing/2014/main" id="{0603A144-157A-D0A6-C6AB-C3C0A5B7337E}"/>
                  </a:ext>
                </a:extLst>
              </p:cNvPr>
              <p:cNvSpPr txBox="1">
                <a:spLocks noRot="1" noChangeAspect="1" noMove="1" noResize="1" noEditPoints="1" noAdjustHandles="1" noChangeArrowheads="1" noChangeShapeType="1" noTextEdit="1"/>
              </p:cNvSpPr>
              <p:nvPr/>
            </p:nvSpPr>
            <p:spPr>
              <a:xfrm>
                <a:off x="3573517" y="4113324"/>
                <a:ext cx="4104290" cy="646331"/>
              </a:xfrm>
              <a:prstGeom prst="rect">
                <a:avLst/>
              </a:prstGeom>
              <a:blipFill>
                <a:blip r:embed="rId2"/>
                <a:stretch>
                  <a:fillRect/>
                </a:stretch>
              </a:blipFill>
            </p:spPr>
            <p:txBody>
              <a:bodyPr/>
              <a:lstStyle/>
              <a:p>
                <a:r>
                  <a:rPr lang="en-SE">
                    <a:noFill/>
                  </a:rPr>
                  <a:t> </a:t>
                </a:r>
              </a:p>
            </p:txBody>
          </p:sp>
        </mc:Fallback>
      </mc:AlternateContent>
      <p:sp>
        <p:nvSpPr>
          <p:cNvPr id="6" name="TextBox 5">
            <a:extLst>
              <a:ext uri="{FF2B5EF4-FFF2-40B4-BE49-F238E27FC236}">
                <a16:creationId xmlns:a16="http://schemas.microsoft.com/office/drawing/2014/main" id="{F1E933C7-C1FF-74AD-EE1C-E314735628D5}"/>
              </a:ext>
            </a:extLst>
          </p:cNvPr>
          <p:cNvSpPr txBox="1"/>
          <p:nvPr/>
        </p:nvSpPr>
        <p:spPr>
          <a:xfrm>
            <a:off x="1171903" y="4390444"/>
            <a:ext cx="2703785" cy="1200329"/>
          </a:xfrm>
          <a:prstGeom prst="rect">
            <a:avLst/>
          </a:prstGeom>
          <a:noFill/>
          <a:ln w="28575">
            <a:solidFill>
              <a:srgbClr val="0070C0"/>
            </a:solidFill>
          </a:ln>
        </p:spPr>
        <p:txBody>
          <a:bodyPr wrap="square" rtlCol="0">
            <a:spAutoFit/>
          </a:bodyPr>
          <a:lstStyle/>
          <a:p>
            <a:pPr marL="285750" indent="-285750">
              <a:buFont typeface="Arial" panose="020B0604020202020204" pitchFamily="34" charset="0"/>
              <a:buChar char="•"/>
            </a:pPr>
            <a:r>
              <a:rPr lang="en-SE" b="1" i="1" dirty="0">
                <a:solidFill>
                  <a:srgbClr val="0070C0"/>
                </a:solidFill>
              </a:rPr>
              <a:t>Target</a:t>
            </a:r>
          </a:p>
          <a:p>
            <a:pPr marL="285750" indent="-285750">
              <a:buFont typeface="Arial" panose="020B0604020202020204" pitchFamily="34" charset="0"/>
              <a:buChar char="•"/>
            </a:pPr>
            <a:r>
              <a:rPr lang="en-SE" b="1" i="1" dirty="0">
                <a:solidFill>
                  <a:srgbClr val="0070C0"/>
                </a:solidFill>
              </a:rPr>
              <a:t>Dependent Variable</a:t>
            </a:r>
          </a:p>
          <a:p>
            <a:pPr marL="285750" indent="-285750">
              <a:buFont typeface="Arial" panose="020B0604020202020204" pitchFamily="34" charset="0"/>
              <a:buChar char="•"/>
            </a:pPr>
            <a:r>
              <a:rPr lang="en-SE" b="1" i="1" dirty="0">
                <a:solidFill>
                  <a:srgbClr val="0070C0"/>
                </a:solidFill>
              </a:rPr>
              <a:t>Explained Variable</a:t>
            </a:r>
          </a:p>
          <a:p>
            <a:pPr marL="285750" indent="-285750">
              <a:buFont typeface="Arial" panose="020B0604020202020204" pitchFamily="34" charset="0"/>
              <a:buChar char="•"/>
            </a:pPr>
            <a:r>
              <a:rPr lang="en-SE" b="1" i="1" dirty="0">
                <a:solidFill>
                  <a:srgbClr val="0070C0"/>
                </a:solidFill>
              </a:rPr>
              <a:t>Response</a:t>
            </a:r>
          </a:p>
        </p:txBody>
      </p:sp>
      <p:sp>
        <p:nvSpPr>
          <p:cNvPr id="8" name="TextBox 7">
            <a:extLst>
              <a:ext uri="{FF2B5EF4-FFF2-40B4-BE49-F238E27FC236}">
                <a16:creationId xmlns:a16="http://schemas.microsoft.com/office/drawing/2014/main" id="{6F5BA712-BFCE-F57B-2362-1243ECCCF1C8}"/>
              </a:ext>
            </a:extLst>
          </p:cNvPr>
          <p:cNvSpPr txBox="1"/>
          <p:nvPr/>
        </p:nvSpPr>
        <p:spPr>
          <a:xfrm>
            <a:off x="4624551" y="5267607"/>
            <a:ext cx="2002221" cy="646331"/>
          </a:xfrm>
          <a:prstGeom prst="rect">
            <a:avLst/>
          </a:prstGeom>
          <a:noFill/>
          <a:ln w="28575">
            <a:solidFill>
              <a:schemeClr val="accent6"/>
            </a:solidFill>
          </a:ln>
        </p:spPr>
        <p:txBody>
          <a:bodyPr wrap="square" rtlCol="0">
            <a:spAutoFit/>
          </a:bodyPr>
          <a:lstStyle/>
          <a:p>
            <a:pPr marL="285750" indent="-285750">
              <a:buFont typeface="Arial" panose="020B0604020202020204" pitchFamily="34" charset="0"/>
              <a:buChar char="•"/>
            </a:pPr>
            <a:r>
              <a:rPr lang="en-SE" b="1" i="1" dirty="0">
                <a:solidFill>
                  <a:schemeClr val="accent6"/>
                </a:solidFill>
              </a:rPr>
              <a:t>Weight</a:t>
            </a:r>
          </a:p>
          <a:p>
            <a:pPr marL="285750" indent="-285750">
              <a:buFont typeface="Arial" panose="020B0604020202020204" pitchFamily="34" charset="0"/>
              <a:buChar char="•"/>
            </a:pPr>
            <a:r>
              <a:rPr lang="en-SE" b="1" i="1" dirty="0">
                <a:solidFill>
                  <a:schemeClr val="accent6"/>
                </a:solidFill>
              </a:rPr>
              <a:t>Parameter</a:t>
            </a:r>
          </a:p>
        </p:txBody>
      </p:sp>
      <p:sp>
        <p:nvSpPr>
          <p:cNvPr id="9" name="TextBox 8">
            <a:extLst>
              <a:ext uri="{FF2B5EF4-FFF2-40B4-BE49-F238E27FC236}">
                <a16:creationId xmlns:a16="http://schemas.microsoft.com/office/drawing/2014/main" id="{8E9868E4-008F-A709-5C0B-95DE8164FFA1}"/>
              </a:ext>
            </a:extLst>
          </p:cNvPr>
          <p:cNvSpPr txBox="1"/>
          <p:nvPr/>
        </p:nvSpPr>
        <p:spPr>
          <a:xfrm>
            <a:off x="7551683" y="4382309"/>
            <a:ext cx="3468414" cy="1477328"/>
          </a:xfrm>
          <a:prstGeom prst="rect">
            <a:avLst/>
          </a:prstGeom>
          <a:noFill/>
          <a:ln w="28575">
            <a:solidFill>
              <a:schemeClr val="tx1"/>
            </a:solidFill>
          </a:ln>
        </p:spPr>
        <p:txBody>
          <a:bodyPr wrap="square" rtlCol="0">
            <a:spAutoFit/>
          </a:bodyPr>
          <a:lstStyle/>
          <a:p>
            <a:pPr marL="285750" indent="-285750">
              <a:buFont typeface="Arial" panose="020B0604020202020204" pitchFamily="34" charset="0"/>
              <a:buChar char="•"/>
            </a:pPr>
            <a:r>
              <a:rPr lang="en-SE" b="1" i="1" dirty="0"/>
              <a:t>Predictor</a:t>
            </a:r>
          </a:p>
          <a:p>
            <a:pPr marL="285750" indent="-285750">
              <a:buFont typeface="Arial" panose="020B0604020202020204" pitchFamily="34" charset="0"/>
              <a:buChar char="•"/>
            </a:pPr>
            <a:r>
              <a:rPr lang="en-SE" b="1" i="1" dirty="0"/>
              <a:t>Explanatory Variable</a:t>
            </a:r>
          </a:p>
          <a:p>
            <a:pPr marL="285750" indent="-285750">
              <a:buFont typeface="Arial" panose="020B0604020202020204" pitchFamily="34" charset="0"/>
              <a:buChar char="•"/>
            </a:pPr>
            <a:r>
              <a:rPr lang="en-SE" b="1" i="1" dirty="0"/>
              <a:t>Independent Variable</a:t>
            </a:r>
          </a:p>
          <a:p>
            <a:pPr marL="285750" indent="-285750">
              <a:buFont typeface="Arial" panose="020B0604020202020204" pitchFamily="34" charset="0"/>
              <a:buChar char="•"/>
            </a:pPr>
            <a:r>
              <a:rPr lang="en-SE" b="1" i="1" dirty="0"/>
              <a:t>Feature</a:t>
            </a:r>
          </a:p>
          <a:p>
            <a:pPr marL="285750" indent="-285750">
              <a:buFont typeface="Arial" panose="020B0604020202020204" pitchFamily="34" charset="0"/>
              <a:buChar char="•"/>
            </a:pPr>
            <a:r>
              <a:rPr lang="en-SE" b="1" i="1" dirty="0"/>
              <a:t>Covariate (Control Variate)</a:t>
            </a:r>
          </a:p>
        </p:txBody>
      </p:sp>
      <p:cxnSp>
        <p:nvCxnSpPr>
          <p:cNvPr id="12" name="Straight Arrow Connector 11">
            <a:extLst>
              <a:ext uri="{FF2B5EF4-FFF2-40B4-BE49-F238E27FC236}">
                <a16:creationId xmlns:a16="http://schemas.microsoft.com/office/drawing/2014/main" id="{A7253214-E257-41B9-7710-7515D3FCEFF1}"/>
              </a:ext>
            </a:extLst>
          </p:cNvPr>
          <p:cNvCxnSpPr>
            <a:endCxn id="6" idx="3"/>
          </p:cNvCxnSpPr>
          <p:nvPr/>
        </p:nvCxnSpPr>
        <p:spPr>
          <a:xfrm flipH="1">
            <a:off x="3875688" y="4540469"/>
            <a:ext cx="664780" cy="450140"/>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8E2E39F-A87E-B608-57D5-400B9AF255C5}"/>
              </a:ext>
            </a:extLst>
          </p:cNvPr>
          <p:cNvCxnSpPr>
            <a:cxnSpLocks/>
            <a:stCxn id="4" idx="2"/>
            <a:endCxn id="8" idx="0"/>
          </p:cNvCxnSpPr>
          <p:nvPr/>
        </p:nvCxnSpPr>
        <p:spPr>
          <a:xfrm>
            <a:off x="5625662" y="4759655"/>
            <a:ext cx="0" cy="507952"/>
          </a:xfrm>
          <a:prstGeom prst="straightConnector1">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EE89BC49-3AAC-50EA-5EAC-FEE63E1E263E}"/>
              </a:ext>
            </a:extLst>
          </p:cNvPr>
          <p:cNvCxnSpPr>
            <a:endCxn id="9" idx="1"/>
          </p:cNvCxnSpPr>
          <p:nvPr/>
        </p:nvCxnSpPr>
        <p:spPr>
          <a:xfrm>
            <a:off x="6626772" y="4540469"/>
            <a:ext cx="924911" cy="58050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BE906F8-DDF5-6695-6B85-26419FB771E4}"/>
              </a:ext>
            </a:extLst>
          </p:cNvPr>
          <p:cNvPicPr>
            <a:picLocks noChangeAspect="1"/>
          </p:cNvPicPr>
          <p:nvPr/>
        </p:nvPicPr>
        <p:blipFill>
          <a:blip r:embed="rId3"/>
          <a:stretch>
            <a:fillRect/>
          </a:stretch>
        </p:blipFill>
        <p:spPr>
          <a:xfrm>
            <a:off x="7119446" y="1778958"/>
            <a:ext cx="4531271" cy="2530557"/>
          </a:xfrm>
          <a:prstGeom prst="rect">
            <a:avLst/>
          </a:prstGeom>
        </p:spPr>
      </p:pic>
    </p:spTree>
    <p:extLst>
      <p:ext uri="{BB962C8B-B14F-4D97-AF65-F5344CB8AC3E}">
        <p14:creationId xmlns:p14="http://schemas.microsoft.com/office/powerpoint/2010/main" val="14145082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0" name="Oval 19">
            <a:extLst>
              <a:ext uri="{FF2B5EF4-FFF2-40B4-BE49-F238E27FC236}">
                <a16:creationId xmlns:a16="http://schemas.microsoft.com/office/drawing/2014/main" id="{7DFD80AC-1D61-9ED7-D5A1-120BA2466E09}"/>
              </a:ext>
            </a:extLst>
          </p:cNvPr>
          <p:cNvSpPr/>
          <p:nvPr/>
        </p:nvSpPr>
        <p:spPr>
          <a:xfrm>
            <a:off x="4154905" y="1685542"/>
            <a:ext cx="657727" cy="800984"/>
          </a:xfrm>
          <a:prstGeom prst="ellipse">
            <a:avLst/>
          </a:prstGeom>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en-SE"/>
          </a:p>
        </p:txBody>
      </p:sp>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(Multiple) Linear Regression Model</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7" y="3011104"/>
            <a:ext cx="10561583" cy="3030921"/>
          </a:xfrm>
        </p:spPr>
        <p:txBody>
          <a:bodyPr>
            <a:normAutofit/>
          </a:bodyPr>
          <a:lstStyle/>
          <a:p>
            <a:endParaRPr lang="en-SE" sz="2000" b="1" i="1"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C90E9B-B7C2-DFE0-5EE5-16DDFD5AA077}"/>
                  </a:ext>
                </a:extLst>
              </p:cNvPr>
              <p:cNvSpPr txBox="1"/>
              <p:nvPr/>
            </p:nvSpPr>
            <p:spPr>
              <a:xfrm>
                <a:off x="838200" y="1685542"/>
                <a:ext cx="10515599" cy="646331"/>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3600" b="1" i="1" smtClean="0">
                          <a:latin typeface="Cambria Math" panose="02040503050406030204" pitchFamily="18" charset="0"/>
                        </a:rPr>
                        <m:t>𝒀</m:t>
                      </m:r>
                      <m:r>
                        <a:rPr lang="sv-SE" sz="3600" b="1" i="1" smtClean="0">
                          <a:latin typeface="Cambria Math" panose="02040503050406030204" pitchFamily="18" charset="0"/>
                        </a:rPr>
                        <m:t>=</m:t>
                      </m:r>
                      <m:sSub>
                        <m:sSubPr>
                          <m:ctrlPr>
                            <a:rPr lang="sv-SE" sz="3600" b="1" i="1" smtClean="0">
                              <a:latin typeface="Cambria Math" panose="02040503050406030204" pitchFamily="18" charset="0"/>
                            </a:rPr>
                          </m:ctrlPr>
                        </m:sSubPr>
                        <m:e>
                          <m:r>
                            <a:rPr lang="sv-SE" sz="3600" b="1" i="1" smtClean="0">
                              <a:latin typeface="Cambria Math" panose="02040503050406030204" pitchFamily="18" charset="0"/>
                            </a:rPr>
                            <m:t>𝒘</m:t>
                          </m:r>
                        </m:e>
                        <m:sub>
                          <m:r>
                            <a:rPr lang="sv-SE" sz="3600" b="1" i="1" smtClean="0">
                              <a:latin typeface="Cambria Math" panose="02040503050406030204" pitchFamily="18" charset="0"/>
                            </a:rPr>
                            <m:t>𝟎</m:t>
                          </m:r>
                        </m:sub>
                      </m:sSub>
                      <m:r>
                        <a:rPr lang="sv-SE" sz="3600" b="1" i="1" smtClean="0">
                          <a:latin typeface="Cambria Math" panose="02040503050406030204" pitchFamily="18" charset="0"/>
                        </a:rPr>
                        <m:t>+</m:t>
                      </m:r>
                      <m:sSub>
                        <m:sSubPr>
                          <m:ctrlPr>
                            <a:rPr lang="sv-SE" sz="3600" b="1" i="1" smtClean="0">
                              <a:latin typeface="Cambria Math" panose="02040503050406030204" pitchFamily="18" charset="0"/>
                            </a:rPr>
                          </m:ctrlPr>
                        </m:sSubPr>
                        <m:e>
                          <m:r>
                            <a:rPr lang="sv-SE" sz="3600" b="1" i="1" smtClean="0">
                              <a:latin typeface="Cambria Math" panose="02040503050406030204" pitchFamily="18" charset="0"/>
                            </a:rPr>
                            <m:t>𝒘</m:t>
                          </m:r>
                        </m:e>
                        <m:sub>
                          <m:r>
                            <a:rPr lang="sv-SE" sz="3600" b="1" i="1" smtClean="0">
                              <a:latin typeface="Cambria Math" panose="02040503050406030204" pitchFamily="18" charset="0"/>
                            </a:rPr>
                            <m:t>𝟏</m:t>
                          </m:r>
                        </m:sub>
                      </m:sSub>
                      <m:r>
                        <a:rPr lang="sv-SE" sz="3600" b="1" i="1" smtClean="0">
                          <a:latin typeface="Cambria Math" panose="02040503050406030204" pitchFamily="18" charset="0"/>
                        </a:rPr>
                        <m:t>⋅</m:t>
                      </m:r>
                      <m:sSub>
                        <m:sSubPr>
                          <m:ctrlPr>
                            <a:rPr lang="sv-SE" sz="3600" b="1" i="1" smtClean="0">
                              <a:latin typeface="Cambria Math" panose="02040503050406030204" pitchFamily="18" charset="0"/>
                            </a:rPr>
                          </m:ctrlPr>
                        </m:sSubPr>
                        <m:e>
                          <m:r>
                            <a:rPr lang="sv-SE" sz="3600" b="1" i="1" smtClean="0">
                              <a:latin typeface="Cambria Math" panose="02040503050406030204" pitchFamily="18" charset="0"/>
                            </a:rPr>
                            <m:t>𝑿</m:t>
                          </m:r>
                        </m:e>
                        <m:sub>
                          <m:r>
                            <a:rPr lang="sv-SE" sz="3600" b="1" i="1" smtClean="0">
                              <a:latin typeface="Cambria Math" panose="02040503050406030204" pitchFamily="18" charset="0"/>
                            </a:rPr>
                            <m:t>𝟏</m:t>
                          </m:r>
                        </m:sub>
                      </m:sSub>
                      <m:r>
                        <a:rPr lang="sv-SE" sz="3600" b="1" i="1" smtClean="0">
                          <a:latin typeface="Cambria Math" panose="02040503050406030204" pitchFamily="18" charset="0"/>
                        </a:rPr>
                        <m:t>+</m:t>
                      </m:r>
                      <m:sSub>
                        <m:sSubPr>
                          <m:ctrlPr>
                            <a:rPr lang="sv-SE" sz="3600" b="1" i="1" smtClean="0">
                              <a:latin typeface="Cambria Math" panose="02040503050406030204" pitchFamily="18" charset="0"/>
                            </a:rPr>
                          </m:ctrlPr>
                        </m:sSubPr>
                        <m:e>
                          <m:r>
                            <a:rPr lang="sv-SE" sz="3600" b="1" i="1" smtClean="0">
                              <a:latin typeface="Cambria Math" panose="02040503050406030204" pitchFamily="18" charset="0"/>
                            </a:rPr>
                            <m:t>𝒘</m:t>
                          </m:r>
                        </m:e>
                        <m:sub>
                          <m:r>
                            <a:rPr lang="sv-SE" sz="3600" b="1" i="1" smtClean="0">
                              <a:latin typeface="Cambria Math" panose="02040503050406030204" pitchFamily="18" charset="0"/>
                            </a:rPr>
                            <m:t>𝟐</m:t>
                          </m:r>
                        </m:sub>
                      </m:sSub>
                      <m:r>
                        <a:rPr lang="sv-SE" sz="3600" b="1" i="1" smtClean="0">
                          <a:latin typeface="Cambria Math" panose="02040503050406030204" pitchFamily="18" charset="0"/>
                        </a:rPr>
                        <m:t>⋅</m:t>
                      </m:r>
                      <m:sSub>
                        <m:sSubPr>
                          <m:ctrlPr>
                            <a:rPr lang="sv-SE" sz="3600" b="1" i="1" smtClean="0">
                              <a:latin typeface="Cambria Math" panose="02040503050406030204" pitchFamily="18" charset="0"/>
                            </a:rPr>
                          </m:ctrlPr>
                        </m:sSubPr>
                        <m:e>
                          <m:r>
                            <a:rPr lang="sv-SE" sz="3600" b="1" i="1" smtClean="0">
                              <a:latin typeface="Cambria Math" panose="02040503050406030204" pitchFamily="18" charset="0"/>
                            </a:rPr>
                            <m:t>𝑿</m:t>
                          </m:r>
                        </m:e>
                        <m:sub>
                          <m:r>
                            <a:rPr lang="sv-SE" sz="3600" b="1" i="1" smtClean="0">
                              <a:latin typeface="Cambria Math" panose="02040503050406030204" pitchFamily="18" charset="0"/>
                            </a:rPr>
                            <m:t>𝟐</m:t>
                          </m:r>
                        </m:sub>
                      </m:sSub>
                    </m:oMath>
                  </m:oMathPara>
                </a14:m>
                <a:endParaRPr lang="en-SE" sz="3600" b="1" dirty="0"/>
              </a:p>
            </p:txBody>
          </p:sp>
        </mc:Choice>
        <mc:Fallback xmlns="">
          <p:sp>
            <p:nvSpPr>
              <p:cNvPr id="13" name="TextBox 12">
                <a:extLst>
                  <a:ext uri="{FF2B5EF4-FFF2-40B4-BE49-F238E27FC236}">
                    <a16:creationId xmlns:a16="http://schemas.microsoft.com/office/drawing/2014/main" id="{CAC90E9B-B7C2-DFE0-5EE5-16DDFD5AA077}"/>
                  </a:ext>
                </a:extLst>
              </p:cNvPr>
              <p:cNvSpPr txBox="1">
                <a:spLocks noRot="1" noChangeAspect="1" noMove="1" noResize="1" noEditPoints="1" noAdjustHandles="1" noChangeArrowheads="1" noChangeShapeType="1" noTextEdit="1"/>
              </p:cNvSpPr>
              <p:nvPr/>
            </p:nvSpPr>
            <p:spPr>
              <a:xfrm>
                <a:off x="838200" y="1685542"/>
                <a:ext cx="10515599" cy="646331"/>
              </a:xfrm>
              <a:prstGeom prst="rect">
                <a:avLst/>
              </a:prstGeom>
              <a:blipFill>
                <a:blip r:embed="rId2"/>
                <a:stretch>
                  <a:fillRect b="-5769"/>
                </a:stretch>
              </a:blipFill>
            </p:spPr>
            <p:txBody>
              <a:bodyPr/>
              <a:lstStyle/>
              <a:p>
                <a:r>
                  <a:rPr lang="en-SE">
                    <a:noFill/>
                  </a:rPr>
                  <a:t> </a:t>
                </a:r>
              </a:p>
            </p:txBody>
          </p:sp>
        </mc:Fallback>
      </mc:AlternateContent>
      <p:pic>
        <p:nvPicPr>
          <p:cNvPr id="19" name="Picture 18">
            <a:extLst>
              <a:ext uri="{FF2B5EF4-FFF2-40B4-BE49-F238E27FC236}">
                <a16:creationId xmlns:a16="http://schemas.microsoft.com/office/drawing/2014/main" id="{DB90DD40-8B2E-2B85-E6C1-AEB3EA0EC904}"/>
              </a:ext>
            </a:extLst>
          </p:cNvPr>
          <p:cNvPicPr>
            <a:picLocks noChangeAspect="1"/>
          </p:cNvPicPr>
          <p:nvPr/>
        </p:nvPicPr>
        <p:blipFill>
          <a:blip r:embed="rId3"/>
          <a:stretch>
            <a:fillRect/>
          </a:stretch>
        </p:blipFill>
        <p:spPr>
          <a:xfrm>
            <a:off x="511342" y="3011104"/>
            <a:ext cx="10888441" cy="3835400"/>
          </a:xfrm>
          <a:prstGeom prst="rect">
            <a:avLst/>
          </a:prstGeom>
        </p:spPr>
      </p:pic>
      <p:sp>
        <p:nvSpPr>
          <p:cNvPr id="21" name="TextBox 20">
            <a:extLst>
              <a:ext uri="{FF2B5EF4-FFF2-40B4-BE49-F238E27FC236}">
                <a16:creationId xmlns:a16="http://schemas.microsoft.com/office/drawing/2014/main" id="{02011DBE-30AF-6F20-F150-920951D24F3F}"/>
              </a:ext>
            </a:extLst>
          </p:cNvPr>
          <p:cNvSpPr txBox="1"/>
          <p:nvPr/>
        </p:nvSpPr>
        <p:spPr>
          <a:xfrm>
            <a:off x="9222205" y="1301289"/>
            <a:ext cx="2536657" cy="646331"/>
          </a:xfrm>
          <a:prstGeom prst="rect">
            <a:avLst/>
          </a:prstGeom>
          <a:noFill/>
          <a:ln w="28575">
            <a:solidFill>
              <a:schemeClr val="accent6"/>
            </a:solidFill>
          </a:ln>
        </p:spPr>
        <p:txBody>
          <a:bodyPr wrap="square" rtlCol="0">
            <a:spAutoFit/>
          </a:bodyPr>
          <a:lstStyle/>
          <a:p>
            <a:pPr marL="285750" indent="-285750">
              <a:buFont typeface="Arial" panose="020B0604020202020204" pitchFamily="34" charset="0"/>
              <a:buChar char="•"/>
            </a:pPr>
            <a:r>
              <a:rPr lang="en-SE" dirty="0">
                <a:solidFill>
                  <a:schemeClr val="accent6"/>
                </a:solidFill>
              </a:rPr>
              <a:t>Can be used to move the Regression Line</a:t>
            </a:r>
          </a:p>
        </p:txBody>
      </p:sp>
      <p:cxnSp>
        <p:nvCxnSpPr>
          <p:cNvPr id="23" name="Curved Connector 22">
            <a:extLst>
              <a:ext uri="{FF2B5EF4-FFF2-40B4-BE49-F238E27FC236}">
                <a16:creationId xmlns:a16="http://schemas.microsoft.com/office/drawing/2014/main" id="{3FAF1AC5-3209-FC37-A8CC-464AECD784BC}"/>
              </a:ext>
            </a:extLst>
          </p:cNvPr>
          <p:cNvCxnSpPr/>
          <p:nvPr/>
        </p:nvCxnSpPr>
        <p:spPr>
          <a:xfrm flipV="1">
            <a:off x="4483768" y="1443789"/>
            <a:ext cx="4738437" cy="241753"/>
          </a:xfrm>
          <a:prstGeom prst="curvedConnector3">
            <a:avLst>
              <a:gd name="adj1" fmla="val 31380"/>
            </a:avLst>
          </a:prstGeom>
          <a:ln w="28575">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0958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(Multiple)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7" y="3011104"/>
                <a:ext cx="10561583" cy="3030921"/>
              </a:xfrm>
            </p:spPr>
            <p:txBody>
              <a:bodyPr>
                <a:normAutofit/>
              </a:bodyPr>
              <a:lstStyle/>
              <a:p>
                <a:r>
                  <a:rPr lang="en-SE" sz="2000" b="1" i="1" dirty="0"/>
                  <a:t>Y </a:t>
                </a:r>
                <a:r>
                  <a:rPr lang="en-SE" sz="2000" dirty="0"/>
                  <a:t>is being </a:t>
                </a:r>
                <a:r>
                  <a:rPr lang="en-SE" sz="2000" b="1" i="1" dirty="0"/>
                  <a:t>“explained”</a:t>
                </a:r>
                <a:r>
                  <a:rPr lang="en-SE" sz="2000" dirty="0"/>
                  <a:t> or </a:t>
                </a:r>
                <a:r>
                  <a:rPr lang="en-SE" sz="2000" b="1" i="1" dirty="0"/>
                  <a:t>“modeled”</a:t>
                </a:r>
              </a:p>
              <a:p>
                <a:r>
                  <a:rPr lang="en-SE" sz="2000" dirty="0"/>
                  <a:t>Pay attention to units. It ensures we can add the overall effect of all the features. This makes the model Additive in nature i.e., we can add the effect of all the features/predictors</a:t>
                </a:r>
              </a:p>
              <a:p>
                <a:r>
                  <a:rPr lang="en-SE" sz="2000" b="1" i="1" dirty="0"/>
                  <a:t>Linear: </a:t>
                </a:r>
                <a:r>
                  <a:rPr lang="en-SE" sz="2000" dirty="0"/>
                  <a:t> 1 unit of increase of a feature linearly increases </a:t>
                </a:r>
                <a:r>
                  <a:rPr lang="en-SE" sz="2000" b="1" i="1" dirty="0"/>
                  <a:t>Y</a:t>
                </a:r>
                <a:r>
                  <a:rPr lang="en-SE" sz="2000" dirty="0"/>
                  <a:t>. This helps in studying the effect of each feature in isolation. For example, if </a:t>
                </a:r>
                <a14:m>
                  <m:oMath xmlns:m="http://schemas.openxmlformats.org/officeDocument/2006/math">
                    <m:sSub>
                      <m:sSubPr>
                        <m:ctrlPr>
                          <a:rPr lang="sv-SE" sz="2000" b="0" i="1" smtClean="0">
                            <a:latin typeface="Cambria Math" panose="02040503050406030204" pitchFamily="18" charset="0"/>
                          </a:rPr>
                        </m:ctrlPr>
                      </m:sSubPr>
                      <m:e>
                        <m:r>
                          <a:rPr lang="sv-SE" sz="2000" b="0" i="1" smtClean="0">
                            <a:latin typeface="Cambria Math" panose="02040503050406030204" pitchFamily="18" charset="0"/>
                          </a:rPr>
                          <m:t>𝑤</m:t>
                        </m:r>
                      </m:e>
                      <m:sub>
                        <m:r>
                          <a:rPr lang="sv-SE" sz="2000" b="0" i="1" smtClean="0">
                            <a:latin typeface="Cambria Math" panose="02040503050406030204" pitchFamily="18" charset="0"/>
                          </a:rPr>
                          <m:t>1</m:t>
                        </m:r>
                      </m:sub>
                    </m:sSub>
                    <m:r>
                      <a:rPr lang="sv-SE" sz="2000" b="0" i="1" smtClean="0">
                        <a:latin typeface="Cambria Math" panose="02040503050406030204" pitchFamily="18" charset="0"/>
                      </a:rPr>
                      <m:t>=10</m:t>
                    </m:r>
                  </m:oMath>
                </a14:m>
                <a:r>
                  <a:rPr lang="en-SE" sz="2000" dirty="0"/>
                  <a:t> then an increase of 1 minute leads to an increase of 10 kilograms of </a:t>
                </a:r>
                <a:r>
                  <a:rPr lang="en-SE" sz="2000" b="1" i="1" dirty="0"/>
                  <a:t>Y</a:t>
                </a:r>
                <a:endParaRPr lang="en-SE" sz="2000" dirty="0"/>
              </a:p>
            </p:txBody>
          </p:sp>
        </mc:Choice>
        <mc:Fallback xmlns="">
          <p:sp>
            <p:nvSpPr>
              <p:cNvPr id="3" name="Content Placeholder 2">
                <a:extLst>
                  <a:ext uri="{FF2B5EF4-FFF2-40B4-BE49-F238E27FC236}">
                    <a16:creationId xmlns:a16="http://schemas.microsoft.com/office/drawing/2014/main" id="{B444BD67-8AD9-2FEA-1D86-F40F8CDA3962}"/>
                  </a:ext>
                </a:extLst>
              </p:cNvPr>
              <p:cNvSpPr>
                <a:spLocks noGrp="1" noRot="1" noChangeAspect="1" noMove="1" noResize="1" noEditPoints="1" noAdjustHandles="1" noChangeArrowheads="1" noChangeShapeType="1" noTextEdit="1"/>
              </p:cNvSpPr>
              <p:nvPr>
                <p:ph idx="1"/>
              </p:nvPr>
            </p:nvSpPr>
            <p:spPr>
              <a:xfrm>
                <a:off x="792217" y="3011104"/>
                <a:ext cx="10561583" cy="3030921"/>
              </a:xfrm>
              <a:blipFill>
                <a:blip r:embed="rId2"/>
                <a:stretch>
                  <a:fillRect l="-480" t="-2510" r="-60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C90E9B-B7C2-DFE0-5EE5-16DDFD5AA077}"/>
                  </a:ext>
                </a:extLst>
              </p:cNvPr>
              <p:cNvSpPr txBox="1"/>
              <p:nvPr/>
            </p:nvSpPr>
            <p:spPr>
              <a:xfrm>
                <a:off x="0" y="1685542"/>
                <a:ext cx="12031579" cy="7078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4000" b="1" i="1" smtClean="0">
                          <a:latin typeface="Cambria Math" panose="02040503050406030204" pitchFamily="18" charset="0"/>
                        </a:rPr>
                        <m:t>𝒀</m:t>
                      </m:r>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𝟎</m:t>
                          </m:r>
                        </m:sub>
                      </m:sSub>
                      <m:r>
                        <a:rPr lang="sv-SE" sz="4000" b="1" i="1" smtClean="0">
                          <a:latin typeface="Cambria Math" panose="02040503050406030204" pitchFamily="18" charset="0"/>
                        </a:rPr>
                        <m:t>   +</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𝟏</m:t>
                          </m:r>
                        </m:sub>
                      </m:sSub>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𝑿</m:t>
                          </m:r>
                        </m:e>
                        <m:sub>
                          <m:r>
                            <a:rPr lang="sv-SE" sz="4000" b="1" i="1" smtClean="0">
                              <a:latin typeface="Cambria Math" panose="02040503050406030204" pitchFamily="18" charset="0"/>
                            </a:rPr>
                            <m:t>𝟏</m:t>
                          </m:r>
                        </m:sub>
                      </m:sSub>
                      <m:r>
                        <a:rPr lang="sv-SE" sz="4000" b="1" i="1" smtClean="0">
                          <a:latin typeface="Cambria Math" panose="02040503050406030204" pitchFamily="18" charset="0"/>
                        </a:rPr>
                        <m:t>  +</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𝟐</m:t>
                          </m:r>
                        </m:sub>
                      </m:sSub>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𝑿</m:t>
                          </m:r>
                        </m:e>
                        <m:sub>
                          <m:r>
                            <a:rPr lang="sv-SE" sz="4000" b="1" i="1" smtClean="0">
                              <a:latin typeface="Cambria Math" panose="02040503050406030204" pitchFamily="18" charset="0"/>
                            </a:rPr>
                            <m:t>𝟐</m:t>
                          </m:r>
                        </m:sub>
                      </m:sSub>
                    </m:oMath>
                  </m:oMathPara>
                </a14:m>
                <a:endParaRPr lang="en-SE" sz="4000" b="1" dirty="0"/>
              </a:p>
            </p:txBody>
          </p:sp>
        </mc:Choice>
        <mc:Fallback xmlns="">
          <p:sp>
            <p:nvSpPr>
              <p:cNvPr id="13" name="TextBox 12">
                <a:extLst>
                  <a:ext uri="{FF2B5EF4-FFF2-40B4-BE49-F238E27FC236}">
                    <a16:creationId xmlns:a16="http://schemas.microsoft.com/office/drawing/2014/main" id="{CAC90E9B-B7C2-DFE0-5EE5-16DDFD5AA077}"/>
                  </a:ext>
                </a:extLst>
              </p:cNvPr>
              <p:cNvSpPr txBox="1">
                <a:spLocks noRot="1" noChangeAspect="1" noMove="1" noResize="1" noEditPoints="1" noAdjustHandles="1" noChangeArrowheads="1" noChangeShapeType="1" noTextEdit="1"/>
              </p:cNvSpPr>
              <p:nvPr/>
            </p:nvSpPr>
            <p:spPr>
              <a:xfrm>
                <a:off x="0" y="1685542"/>
                <a:ext cx="12031579" cy="707886"/>
              </a:xfrm>
              <a:prstGeom prst="rect">
                <a:avLst/>
              </a:prstGeom>
              <a:blipFill>
                <a:blip r:embed="rId3"/>
                <a:stretch>
                  <a:fillRect b="-26316"/>
                </a:stretch>
              </a:blipFill>
            </p:spPr>
            <p:txBody>
              <a:bodyPr/>
              <a:lstStyle/>
              <a:p>
                <a:r>
                  <a:rPr lang="en-SE">
                    <a:noFill/>
                  </a:rPr>
                  <a:t> </a:t>
                </a:r>
              </a:p>
            </p:txBody>
          </p:sp>
        </mc:Fallback>
      </mc:AlternateContent>
      <p:sp>
        <p:nvSpPr>
          <p:cNvPr id="6" name="TextBox 5">
            <a:extLst>
              <a:ext uri="{FF2B5EF4-FFF2-40B4-BE49-F238E27FC236}">
                <a16:creationId xmlns:a16="http://schemas.microsoft.com/office/drawing/2014/main" id="{DA2A227F-0C1C-A7D7-4DC7-EB2CC7B8F1EF}"/>
              </a:ext>
            </a:extLst>
          </p:cNvPr>
          <p:cNvSpPr txBox="1"/>
          <p:nvPr/>
        </p:nvSpPr>
        <p:spPr>
          <a:xfrm>
            <a:off x="2197768" y="2393428"/>
            <a:ext cx="1187116" cy="369332"/>
          </a:xfrm>
          <a:prstGeom prst="rect">
            <a:avLst/>
          </a:prstGeom>
          <a:noFill/>
        </p:spPr>
        <p:txBody>
          <a:bodyPr wrap="square" rtlCol="0">
            <a:spAutoFit/>
          </a:bodyPr>
          <a:lstStyle/>
          <a:p>
            <a:r>
              <a:rPr lang="en-SE" i="1" dirty="0"/>
              <a:t>Kilograms</a:t>
            </a:r>
          </a:p>
        </p:txBody>
      </p:sp>
      <p:sp>
        <p:nvSpPr>
          <p:cNvPr id="7" name="TextBox 6">
            <a:extLst>
              <a:ext uri="{FF2B5EF4-FFF2-40B4-BE49-F238E27FC236}">
                <a16:creationId xmlns:a16="http://schemas.microsoft.com/office/drawing/2014/main" id="{ECE8C818-661D-B9FB-4C4B-521105FDFF87}"/>
              </a:ext>
            </a:extLst>
          </p:cNvPr>
          <p:cNvSpPr txBox="1"/>
          <p:nvPr/>
        </p:nvSpPr>
        <p:spPr>
          <a:xfrm>
            <a:off x="3352800" y="2393428"/>
            <a:ext cx="1187116" cy="369332"/>
          </a:xfrm>
          <a:prstGeom prst="rect">
            <a:avLst/>
          </a:prstGeom>
          <a:noFill/>
        </p:spPr>
        <p:txBody>
          <a:bodyPr wrap="square" rtlCol="0">
            <a:spAutoFit/>
          </a:bodyPr>
          <a:lstStyle/>
          <a:p>
            <a:r>
              <a:rPr lang="en-SE" i="1" dirty="0"/>
              <a:t>Kilograms</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7148F02-2C2A-F4E7-0B58-4D118A3FB08B}"/>
                  </a:ext>
                </a:extLst>
              </p:cNvPr>
              <p:cNvSpPr txBox="1"/>
              <p:nvPr/>
            </p:nvSpPr>
            <p:spPr>
              <a:xfrm>
                <a:off x="4908884" y="2393428"/>
                <a:ext cx="1042737"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SE" i="1" smtClean="0">
                              <a:latin typeface="Cambria Math" panose="02040503050406030204" pitchFamily="18" charset="0"/>
                            </a:rPr>
                          </m:ctrlPr>
                        </m:fPr>
                        <m:num>
                          <m:r>
                            <a:rPr lang="sv-SE" b="0" i="1" smtClean="0">
                              <a:latin typeface="Cambria Math" panose="02040503050406030204" pitchFamily="18" charset="0"/>
                            </a:rPr>
                            <m:t>𝑘𝑖𝑙𝑜𝑔𝑟𝑎𝑚𝑠</m:t>
                          </m:r>
                        </m:num>
                        <m:den>
                          <m:r>
                            <a:rPr lang="sv-SE" b="0" i="1" smtClean="0">
                              <a:latin typeface="Cambria Math" panose="02040503050406030204" pitchFamily="18" charset="0"/>
                            </a:rPr>
                            <m:t>𝑚𝑖𝑛𝑢𝑡𝑒𝑠</m:t>
                          </m:r>
                        </m:den>
                      </m:f>
                    </m:oMath>
                  </m:oMathPara>
                </a14:m>
                <a:endParaRPr lang="en-SE" i="1" dirty="0"/>
              </a:p>
            </p:txBody>
          </p:sp>
        </mc:Choice>
        <mc:Fallback xmlns="">
          <p:sp>
            <p:nvSpPr>
              <p:cNvPr id="8" name="TextBox 7">
                <a:extLst>
                  <a:ext uri="{FF2B5EF4-FFF2-40B4-BE49-F238E27FC236}">
                    <a16:creationId xmlns:a16="http://schemas.microsoft.com/office/drawing/2014/main" id="{F7148F02-2C2A-F4E7-0B58-4D118A3FB08B}"/>
                  </a:ext>
                </a:extLst>
              </p:cNvPr>
              <p:cNvSpPr txBox="1">
                <a:spLocks noRot="1" noChangeAspect="1" noMove="1" noResize="1" noEditPoints="1" noAdjustHandles="1" noChangeArrowheads="1" noChangeShapeType="1" noTextEdit="1"/>
              </p:cNvSpPr>
              <p:nvPr/>
            </p:nvSpPr>
            <p:spPr>
              <a:xfrm>
                <a:off x="4908884" y="2393428"/>
                <a:ext cx="1042737" cy="634789"/>
              </a:xfrm>
              <a:prstGeom prst="rect">
                <a:avLst/>
              </a:prstGeom>
              <a:blipFill>
                <a:blip r:embed="rId4"/>
                <a:stretch>
                  <a:fillRect l="-2410" r="-21687" b="-1961"/>
                </a:stretch>
              </a:blipFill>
            </p:spPr>
            <p:txBody>
              <a:bodyPr/>
              <a:lstStyle/>
              <a:p>
                <a:r>
                  <a:rPr lang="en-SE">
                    <a:noFill/>
                  </a:rPr>
                  <a:t> </a:t>
                </a:r>
              </a:p>
            </p:txBody>
          </p:sp>
        </mc:Fallback>
      </mc:AlternateContent>
      <p:sp>
        <p:nvSpPr>
          <p:cNvPr id="9" name="TextBox 8">
            <a:extLst>
              <a:ext uri="{FF2B5EF4-FFF2-40B4-BE49-F238E27FC236}">
                <a16:creationId xmlns:a16="http://schemas.microsoft.com/office/drawing/2014/main" id="{BAE07B79-BA8D-67B4-57B0-27E94E6AC08E}"/>
              </a:ext>
            </a:extLst>
          </p:cNvPr>
          <p:cNvSpPr txBox="1"/>
          <p:nvPr/>
        </p:nvSpPr>
        <p:spPr>
          <a:xfrm>
            <a:off x="6160169" y="2393428"/>
            <a:ext cx="1187116" cy="369332"/>
          </a:xfrm>
          <a:prstGeom prst="rect">
            <a:avLst/>
          </a:prstGeom>
          <a:noFill/>
        </p:spPr>
        <p:txBody>
          <a:bodyPr wrap="square" rtlCol="0">
            <a:spAutoFit/>
          </a:bodyPr>
          <a:lstStyle/>
          <a:p>
            <a:r>
              <a:rPr lang="en-SE" i="1" dirty="0"/>
              <a:t>minutes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64C6544-E6F1-11F9-994E-79FD244135B8}"/>
                  </a:ext>
                </a:extLst>
              </p:cNvPr>
              <p:cNvSpPr txBox="1"/>
              <p:nvPr/>
            </p:nvSpPr>
            <p:spPr>
              <a:xfrm>
                <a:off x="7347284" y="2393428"/>
                <a:ext cx="1042737" cy="63478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SE" i="1" smtClean="0">
                              <a:latin typeface="Cambria Math" panose="02040503050406030204" pitchFamily="18" charset="0"/>
                            </a:rPr>
                          </m:ctrlPr>
                        </m:fPr>
                        <m:num>
                          <m:r>
                            <a:rPr lang="sv-SE" b="0" i="1" smtClean="0">
                              <a:latin typeface="Cambria Math" panose="02040503050406030204" pitchFamily="18" charset="0"/>
                            </a:rPr>
                            <m:t>𝑘𝑖𝑙𝑜𝑔𝑟𝑎𝑚𝑠</m:t>
                          </m:r>
                        </m:num>
                        <m:den>
                          <m:r>
                            <a:rPr lang="sv-SE" b="0" i="1" smtClean="0">
                              <a:latin typeface="Cambria Math" panose="02040503050406030204" pitchFamily="18" charset="0"/>
                            </a:rPr>
                            <m:t>𝑐𝑚𝑠</m:t>
                          </m:r>
                        </m:den>
                      </m:f>
                    </m:oMath>
                  </m:oMathPara>
                </a14:m>
                <a:endParaRPr lang="en-SE" i="1" dirty="0"/>
              </a:p>
            </p:txBody>
          </p:sp>
        </mc:Choice>
        <mc:Fallback xmlns="">
          <p:sp>
            <p:nvSpPr>
              <p:cNvPr id="10" name="TextBox 9">
                <a:extLst>
                  <a:ext uri="{FF2B5EF4-FFF2-40B4-BE49-F238E27FC236}">
                    <a16:creationId xmlns:a16="http://schemas.microsoft.com/office/drawing/2014/main" id="{664C6544-E6F1-11F9-994E-79FD244135B8}"/>
                  </a:ext>
                </a:extLst>
              </p:cNvPr>
              <p:cNvSpPr txBox="1">
                <a:spLocks noRot="1" noChangeAspect="1" noMove="1" noResize="1" noEditPoints="1" noAdjustHandles="1" noChangeArrowheads="1" noChangeShapeType="1" noTextEdit="1"/>
              </p:cNvSpPr>
              <p:nvPr/>
            </p:nvSpPr>
            <p:spPr>
              <a:xfrm>
                <a:off x="7347284" y="2393428"/>
                <a:ext cx="1042737" cy="634789"/>
              </a:xfrm>
              <a:prstGeom prst="rect">
                <a:avLst/>
              </a:prstGeom>
              <a:blipFill>
                <a:blip r:embed="rId5"/>
                <a:stretch>
                  <a:fillRect l="-2410" r="-21687"/>
                </a:stretch>
              </a:blipFill>
            </p:spPr>
            <p:txBody>
              <a:bodyPr/>
              <a:lstStyle/>
              <a:p>
                <a:r>
                  <a:rPr lang="en-SE">
                    <a:noFill/>
                  </a:rPr>
                  <a:t> </a:t>
                </a:r>
              </a:p>
            </p:txBody>
          </p:sp>
        </mc:Fallback>
      </mc:AlternateContent>
      <p:sp>
        <p:nvSpPr>
          <p:cNvPr id="11" name="TextBox 10">
            <a:extLst>
              <a:ext uri="{FF2B5EF4-FFF2-40B4-BE49-F238E27FC236}">
                <a16:creationId xmlns:a16="http://schemas.microsoft.com/office/drawing/2014/main" id="{8E0EC70C-88DE-7251-8A30-43A0677998C6}"/>
              </a:ext>
            </a:extLst>
          </p:cNvPr>
          <p:cNvSpPr txBox="1"/>
          <p:nvPr/>
        </p:nvSpPr>
        <p:spPr>
          <a:xfrm>
            <a:off x="8726905" y="2393428"/>
            <a:ext cx="1187116" cy="369332"/>
          </a:xfrm>
          <a:prstGeom prst="rect">
            <a:avLst/>
          </a:prstGeom>
          <a:noFill/>
        </p:spPr>
        <p:txBody>
          <a:bodyPr wrap="square" rtlCol="0">
            <a:spAutoFit/>
          </a:bodyPr>
          <a:lstStyle/>
          <a:p>
            <a:r>
              <a:rPr lang="en-SE" i="1" dirty="0"/>
              <a:t>cms</a:t>
            </a:r>
          </a:p>
        </p:txBody>
      </p:sp>
    </p:spTree>
    <p:extLst>
      <p:ext uri="{BB962C8B-B14F-4D97-AF65-F5344CB8AC3E}">
        <p14:creationId xmlns:p14="http://schemas.microsoft.com/office/powerpoint/2010/main" val="2149874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Linear Regression Model: Feature Engineering</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685542"/>
            <a:ext cx="6362562" cy="4356483"/>
          </a:xfrm>
        </p:spPr>
        <p:txBody>
          <a:bodyPr>
            <a:normAutofit/>
          </a:bodyPr>
          <a:lstStyle/>
          <a:p>
            <a:r>
              <a:rPr lang="en-SE" sz="2000" b="1" i="1" dirty="0"/>
              <a:t>Non-Linearity</a:t>
            </a:r>
          </a:p>
          <a:p>
            <a:pPr lvl="1"/>
            <a:r>
              <a:rPr lang="en-SE" sz="1600" dirty="0"/>
              <a:t>Assuming Y is not linearly modeled by features</a:t>
            </a:r>
          </a:p>
          <a:p>
            <a:pPr marL="457200" lvl="1" indent="0">
              <a:buNone/>
            </a:pPr>
            <a:endParaRPr lang="en-SE" sz="1600" dirty="0"/>
          </a:p>
          <a:p>
            <a:r>
              <a:rPr lang="en-SE" sz="2000" b="1" i="1" dirty="0"/>
              <a:t>Cyclicity</a:t>
            </a:r>
          </a:p>
          <a:p>
            <a:pPr lvl="1"/>
            <a:r>
              <a:rPr lang="en-SE" sz="1600" dirty="0"/>
              <a:t>Assuming some cycles, like yearly, quarterly etc.</a:t>
            </a:r>
          </a:p>
          <a:p>
            <a:pPr marL="457200" lvl="1" indent="0">
              <a:buNone/>
            </a:pPr>
            <a:endParaRPr lang="en-SE" sz="1600" dirty="0"/>
          </a:p>
          <a:p>
            <a:r>
              <a:rPr lang="en-SE" sz="2000" b="1" i="1" dirty="0"/>
              <a:t>Synergy/Interaction</a:t>
            </a:r>
          </a:p>
          <a:p>
            <a:pPr lvl="1"/>
            <a:r>
              <a:rPr lang="en-SE" sz="1600" dirty="0"/>
              <a:t>Assuming Two terms interact with each other.</a:t>
            </a:r>
          </a:p>
          <a:p>
            <a:pPr lvl="1"/>
            <a:r>
              <a:rPr lang="en-SE" sz="1600" dirty="0"/>
              <a:t>Why do we multiply?</a:t>
            </a:r>
          </a:p>
          <a:p>
            <a:pPr lvl="1"/>
            <a:r>
              <a:rPr lang="en-SE" sz="1600" dirty="0"/>
              <a:t>X1 = (car, truck); X2=(low mileage, high mileage)</a:t>
            </a:r>
          </a:p>
          <a:p>
            <a:pPr lvl="1"/>
            <a:r>
              <a:rPr lang="en-SE" sz="1600" dirty="0"/>
              <a:t>There are 4 possible combinations:</a:t>
            </a:r>
          </a:p>
          <a:p>
            <a:pPr lvl="2"/>
            <a:r>
              <a:rPr lang="en-SE" sz="1400" dirty="0"/>
              <a:t>(Car, low mileage); (Car, high mileage)</a:t>
            </a:r>
          </a:p>
          <a:p>
            <a:pPr lvl="2"/>
            <a:r>
              <a:rPr lang="en-SE" sz="1400" dirty="0"/>
              <a:t>(Truck, low mileage); (Truck, High Mileage)</a:t>
            </a:r>
            <a:endParaRPr lang="en-SE" sz="1200" dirty="0"/>
          </a:p>
          <a:p>
            <a:pPr lvl="1"/>
            <a:endParaRPr lang="en-SE" sz="1600" dirty="0"/>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C90E9B-B7C2-DFE0-5EE5-16DDFD5AA077}"/>
                  </a:ext>
                </a:extLst>
              </p:cNvPr>
              <p:cNvSpPr txBox="1"/>
              <p:nvPr/>
            </p:nvSpPr>
            <p:spPr>
              <a:xfrm>
                <a:off x="5630780" y="1702705"/>
                <a:ext cx="5213684" cy="4700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2400" b="1" i="1" smtClean="0">
                          <a:latin typeface="Cambria Math" panose="02040503050406030204" pitchFamily="18" charset="0"/>
                        </a:rPr>
                        <m:t>𝒀</m:t>
                      </m:r>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𝟎</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𝟐</m:t>
                          </m:r>
                        </m:sub>
                      </m:sSub>
                      <m:r>
                        <a:rPr lang="sv-SE" sz="2400" b="1" i="1" smtClean="0">
                          <a:latin typeface="Cambria Math" panose="02040503050406030204" pitchFamily="18" charset="0"/>
                        </a:rPr>
                        <m:t>⋅</m:t>
                      </m:r>
                      <m:sSup>
                        <m:sSupPr>
                          <m:ctrlPr>
                            <a:rPr lang="sv-SE" sz="2400" b="1" i="1" smtClean="0">
                              <a:latin typeface="Cambria Math" panose="02040503050406030204" pitchFamily="18" charset="0"/>
                            </a:rPr>
                          </m:ctrlPr>
                        </m:sSupPr>
                        <m:e>
                          <m:d>
                            <m:dPr>
                              <m:ctrlPr>
                                <a:rPr lang="sv-SE" sz="2400" b="1" i="1" smtClean="0">
                                  <a:latin typeface="Cambria Math" panose="02040503050406030204" pitchFamily="18" charset="0"/>
                                </a:rPr>
                              </m:ctrlPr>
                            </m:dPr>
                            <m:e>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e>
                          </m:d>
                        </m:e>
                        <m:sup>
                          <m:r>
                            <a:rPr lang="sv-SE" sz="2400" b="1" i="1" smtClean="0">
                              <a:latin typeface="Cambria Math" panose="02040503050406030204" pitchFamily="18" charset="0"/>
                            </a:rPr>
                            <m:t>𝟐</m:t>
                          </m:r>
                        </m:sup>
                      </m:sSup>
                    </m:oMath>
                  </m:oMathPara>
                </a14:m>
                <a:endParaRPr lang="en-SE" sz="2400" b="1" dirty="0"/>
              </a:p>
            </p:txBody>
          </p:sp>
        </mc:Choice>
        <mc:Fallback xmlns="">
          <p:sp>
            <p:nvSpPr>
              <p:cNvPr id="13" name="TextBox 12">
                <a:extLst>
                  <a:ext uri="{FF2B5EF4-FFF2-40B4-BE49-F238E27FC236}">
                    <a16:creationId xmlns:a16="http://schemas.microsoft.com/office/drawing/2014/main" id="{CAC90E9B-B7C2-DFE0-5EE5-16DDFD5AA077}"/>
                  </a:ext>
                </a:extLst>
              </p:cNvPr>
              <p:cNvSpPr txBox="1">
                <a:spLocks noRot="1" noChangeAspect="1" noMove="1" noResize="1" noEditPoints="1" noAdjustHandles="1" noChangeArrowheads="1" noChangeShapeType="1" noTextEdit="1"/>
              </p:cNvSpPr>
              <p:nvPr/>
            </p:nvSpPr>
            <p:spPr>
              <a:xfrm>
                <a:off x="5630780" y="1702705"/>
                <a:ext cx="5213684" cy="470000"/>
              </a:xfrm>
              <a:prstGeom prst="rect">
                <a:avLst/>
              </a:prstGeom>
              <a:blipFill>
                <a:blip r:embed="rId2"/>
                <a:stretch>
                  <a:fillRect b="-21053"/>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77639C4-BADE-462E-8FD3-EDF231CD13F7}"/>
                  </a:ext>
                </a:extLst>
              </p:cNvPr>
              <p:cNvSpPr txBox="1"/>
              <p:nvPr/>
            </p:nvSpPr>
            <p:spPr>
              <a:xfrm>
                <a:off x="5903495" y="2776105"/>
                <a:ext cx="5213684" cy="4700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2400" b="1" i="1" smtClean="0">
                          <a:latin typeface="Cambria Math" panose="02040503050406030204" pitchFamily="18" charset="0"/>
                        </a:rPr>
                        <m:t>𝒀</m:t>
                      </m:r>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𝟎</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𝟐</m:t>
                          </m:r>
                        </m:sub>
                      </m:sSub>
                      <m:r>
                        <a:rPr lang="sv-SE" sz="2400" b="1" i="1" smtClean="0">
                          <a:latin typeface="Cambria Math" panose="02040503050406030204" pitchFamily="18" charset="0"/>
                        </a:rPr>
                        <m:t>⋅</m:t>
                      </m:r>
                      <m:r>
                        <a:rPr lang="sv-SE" sz="2400" b="1" i="1" smtClean="0">
                          <a:latin typeface="Cambria Math" panose="02040503050406030204" pitchFamily="18" charset="0"/>
                        </a:rPr>
                        <m:t>𝒔𝒊𝒏</m:t>
                      </m:r>
                      <m:d>
                        <m:dPr>
                          <m:ctrlPr>
                            <a:rPr lang="sv-SE" sz="2400" b="1" i="1" smtClean="0">
                              <a:latin typeface="Cambria Math" panose="02040503050406030204" pitchFamily="18" charset="0"/>
                            </a:rPr>
                          </m:ctrlPr>
                        </m:dPr>
                        <m:e>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e>
                      </m:d>
                    </m:oMath>
                  </m:oMathPara>
                </a14:m>
                <a:endParaRPr lang="en-SE" sz="2400" b="1" dirty="0"/>
              </a:p>
            </p:txBody>
          </p:sp>
        </mc:Choice>
        <mc:Fallback xmlns="">
          <p:sp>
            <p:nvSpPr>
              <p:cNvPr id="4" name="TextBox 3">
                <a:extLst>
                  <a:ext uri="{FF2B5EF4-FFF2-40B4-BE49-F238E27FC236}">
                    <a16:creationId xmlns:a16="http://schemas.microsoft.com/office/drawing/2014/main" id="{377639C4-BADE-462E-8FD3-EDF231CD13F7}"/>
                  </a:ext>
                </a:extLst>
              </p:cNvPr>
              <p:cNvSpPr txBox="1">
                <a:spLocks noRot="1" noChangeAspect="1" noMove="1" noResize="1" noEditPoints="1" noAdjustHandles="1" noChangeArrowheads="1" noChangeShapeType="1" noTextEdit="1"/>
              </p:cNvSpPr>
              <p:nvPr/>
            </p:nvSpPr>
            <p:spPr>
              <a:xfrm>
                <a:off x="5903495" y="2776105"/>
                <a:ext cx="5213684" cy="470000"/>
              </a:xfrm>
              <a:prstGeom prst="rect">
                <a:avLst/>
              </a:prstGeom>
              <a:blipFill>
                <a:blip r:embed="rId3"/>
                <a:stretch>
                  <a:fillRect b="-18421"/>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7CE2F8E-A146-4D2E-2C25-7ACF1FC065C9}"/>
                  </a:ext>
                </a:extLst>
              </p:cNvPr>
              <p:cNvSpPr txBox="1"/>
              <p:nvPr/>
            </p:nvSpPr>
            <p:spPr>
              <a:xfrm>
                <a:off x="5903495" y="4317055"/>
                <a:ext cx="5213684" cy="47000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2400" b="1" i="1" smtClean="0">
                          <a:latin typeface="Cambria Math" panose="02040503050406030204" pitchFamily="18" charset="0"/>
                        </a:rPr>
                        <m:t>𝒀</m:t>
                      </m:r>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𝟎</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  +</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𝒘</m:t>
                          </m:r>
                        </m:e>
                        <m:sub>
                          <m:r>
                            <a:rPr lang="sv-SE" sz="2400" b="1" i="1" smtClean="0">
                              <a:latin typeface="Cambria Math" panose="02040503050406030204" pitchFamily="18" charset="0"/>
                            </a:rPr>
                            <m:t>𝟐</m:t>
                          </m:r>
                        </m:sub>
                      </m:sSub>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𝟏</m:t>
                          </m:r>
                        </m:sub>
                      </m:sSub>
                      <m:r>
                        <a:rPr lang="sv-SE" sz="2400" b="1" i="1" smtClean="0">
                          <a:latin typeface="Cambria Math" panose="02040503050406030204" pitchFamily="18" charset="0"/>
                        </a:rPr>
                        <m:t>⋅</m:t>
                      </m:r>
                      <m:sSub>
                        <m:sSubPr>
                          <m:ctrlPr>
                            <a:rPr lang="sv-SE" sz="2400" b="1" i="1" smtClean="0">
                              <a:latin typeface="Cambria Math" panose="02040503050406030204" pitchFamily="18" charset="0"/>
                            </a:rPr>
                          </m:ctrlPr>
                        </m:sSubPr>
                        <m:e>
                          <m:r>
                            <a:rPr lang="sv-SE" sz="2400" b="1" i="1" smtClean="0">
                              <a:latin typeface="Cambria Math" panose="02040503050406030204" pitchFamily="18" charset="0"/>
                            </a:rPr>
                            <m:t>𝑿</m:t>
                          </m:r>
                        </m:e>
                        <m:sub>
                          <m:r>
                            <a:rPr lang="sv-SE" sz="2400" b="1" i="1" smtClean="0">
                              <a:latin typeface="Cambria Math" panose="02040503050406030204" pitchFamily="18" charset="0"/>
                            </a:rPr>
                            <m:t>𝟐</m:t>
                          </m:r>
                        </m:sub>
                      </m:sSub>
                    </m:oMath>
                  </m:oMathPara>
                </a14:m>
                <a:endParaRPr lang="en-SE" sz="2400" b="1" dirty="0"/>
              </a:p>
            </p:txBody>
          </p:sp>
        </mc:Choice>
        <mc:Fallback xmlns="">
          <p:sp>
            <p:nvSpPr>
              <p:cNvPr id="5" name="TextBox 4">
                <a:extLst>
                  <a:ext uri="{FF2B5EF4-FFF2-40B4-BE49-F238E27FC236}">
                    <a16:creationId xmlns:a16="http://schemas.microsoft.com/office/drawing/2014/main" id="{77CE2F8E-A146-4D2E-2C25-7ACF1FC065C9}"/>
                  </a:ext>
                </a:extLst>
              </p:cNvPr>
              <p:cNvSpPr txBox="1">
                <a:spLocks noRot="1" noChangeAspect="1" noMove="1" noResize="1" noEditPoints="1" noAdjustHandles="1" noChangeArrowheads="1" noChangeShapeType="1" noTextEdit="1"/>
              </p:cNvSpPr>
              <p:nvPr/>
            </p:nvSpPr>
            <p:spPr>
              <a:xfrm>
                <a:off x="5903495" y="4317055"/>
                <a:ext cx="5213684" cy="470000"/>
              </a:xfrm>
              <a:prstGeom prst="rect">
                <a:avLst/>
              </a:prstGeom>
              <a:blipFill>
                <a:blip r:embed="rId4"/>
                <a:stretch>
                  <a:fillRect b="-18421"/>
                </a:stretch>
              </a:blipFill>
            </p:spPr>
            <p:txBody>
              <a:bodyPr/>
              <a:lstStyle/>
              <a:p>
                <a:r>
                  <a:rPr lang="en-SE">
                    <a:noFill/>
                  </a:rPr>
                  <a:t> </a:t>
                </a:r>
              </a:p>
            </p:txBody>
          </p:sp>
        </mc:Fallback>
      </mc:AlternateContent>
    </p:spTree>
    <p:extLst>
      <p:ext uri="{BB962C8B-B14F-4D97-AF65-F5344CB8AC3E}">
        <p14:creationId xmlns:p14="http://schemas.microsoft.com/office/powerpoint/2010/main" val="27454064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(Multiple) Linear Regression Model</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7" y="4102808"/>
                <a:ext cx="10561583" cy="2687413"/>
              </a:xfrm>
            </p:spPr>
            <p:txBody>
              <a:bodyPr>
                <a:normAutofit/>
              </a:bodyPr>
              <a:lstStyle/>
              <a:p>
                <a:r>
                  <a:rPr lang="en-SE" sz="2000" b="1" i="1" dirty="0"/>
                  <a:t>Y </a:t>
                </a:r>
                <a:r>
                  <a:rPr lang="en-SE" sz="2000" dirty="0"/>
                  <a:t>is being </a:t>
                </a:r>
                <a:r>
                  <a:rPr lang="en-SE" sz="2000" b="1" i="1" dirty="0"/>
                  <a:t>“explained”</a:t>
                </a:r>
                <a:r>
                  <a:rPr lang="en-SE" sz="2000" dirty="0"/>
                  <a:t> or </a:t>
                </a:r>
                <a:r>
                  <a:rPr lang="en-SE" sz="2000" b="1" i="1" dirty="0"/>
                  <a:t>“modeled”</a:t>
                </a:r>
              </a:p>
              <a:p>
                <a:r>
                  <a:rPr lang="en-SE" sz="2000" dirty="0"/>
                  <a:t>A Linear model will not always be the correct model of reality – prone to errors</a:t>
                </a:r>
              </a:p>
              <a:p>
                <a14:m>
                  <m:oMath xmlns:m="http://schemas.openxmlformats.org/officeDocument/2006/math">
                    <m:r>
                      <a:rPr lang="sv-SE" sz="2000" b="1" i="1" smtClean="0">
                        <a:latin typeface="Cambria Math" panose="02040503050406030204" pitchFamily="18" charset="0"/>
                      </a:rPr>
                      <m:t>𝝐</m:t>
                    </m:r>
                  </m:oMath>
                </a14:m>
                <a:r>
                  <a:rPr lang="en-SE" sz="2000" b="1" i="1" dirty="0"/>
                  <a:t> </a:t>
                </a:r>
                <a:r>
                  <a:rPr lang="sv-SE" sz="2000" dirty="0" err="1"/>
                  <a:t>represents</a:t>
                </a:r>
                <a:r>
                  <a:rPr lang="sv-SE" sz="2000" dirty="0"/>
                  <a:t> the ”</a:t>
                </a:r>
                <a:r>
                  <a:rPr lang="sv-SE" sz="2000" i="1" dirty="0" err="1"/>
                  <a:t>random</a:t>
                </a:r>
                <a:r>
                  <a:rPr lang="sv-SE" sz="2000" i="1" dirty="0"/>
                  <a:t> </a:t>
                </a:r>
                <a:r>
                  <a:rPr lang="sv-SE" sz="2000" i="1" dirty="0" err="1"/>
                  <a:t>error</a:t>
                </a:r>
                <a:r>
                  <a:rPr lang="sv-SE" sz="2000" i="1" dirty="0"/>
                  <a:t>” </a:t>
                </a:r>
                <a:r>
                  <a:rPr lang="sv-SE" sz="2000" dirty="0"/>
                  <a:t>or ”</a:t>
                </a:r>
                <a:r>
                  <a:rPr lang="sv-SE" sz="2000" i="1" dirty="0" err="1"/>
                  <a:t>disturbance</a:t>
                </a:r>
                <a:r>
                  <a:rPr lang="sv-SE" sz="2000" i="1" dirty="0"/>
                  <a:t>”</a:t>
                </a:r>
                <a:r>
                  <a:rPr lang="sv-SE" sz="2000" dirty="0"/>
                  <a:t> in </a:t>
                </a:r>
                <a:r>
                  <a:rPr lang="sv-SE" sz="2000" dirty="0" err="1"/>
                  <a:t>modeling</a:t>
                </a:r>
                <a:r>
                  <a:rPr lang="sv-SE" sz="2000" dirty="0"/>
                  <a:t> </a:t>
                </a:r>
                <a:r>
                  <a:rPr lang="en-GB" sz="2000" b="1" i="1" dirty="0"/>
                  <a:t>Y</a:t>
                </a:r>
                <a:endParaRPr lang="en-SE" sz="2000" b="1" i="1" dirty="0"/>
              </a:p>
            </p:txBody>
          </p:sp>
        </mc:Choice>
        <mc:Fallback xmlns="">
          <p:sp>
            <p:nvSpPr>
              <p:cNvPr id="3" name="Content Placeholder 2">
                <a:extLst>
                  <a:ext uri="{FF2B5EF4-FFF2-40B4-BE49-F238E27FC236}">
                    <a16:creationId xmlns:a16="http://schemas.microsoft.com/office/drawing/2014/main" id="{B444BD67-8AD9-2FEA-1D86-F40F8CDA3962}"/>
                  </a:ext>
                </a:extLst>
              </p:cNvPr>
              <p:cNvSpPr>
                <a:spLocks noGrp="1" noRot="1" noChangeAspect="1" noMove="1" noResize="1" noEditPoints="1" noAdjustHandles="1" noChangeArrowheads="1" noChangeShapeType="1" noTextEdit="1"/>
              </p:cNvSpPr>
              <p:nvPr>
                <p:ph idx="1"/>
              </p:nvPr>
            </p:nvSpPr>
            <p:spPr>
              <a:xfrm>
                <a:off x="792217" y="4102808"/>
                <a:ext cx="10561583" cy="2687413"/>
              </a:xfrm>
              <a:blipFill>
                <a:blip r:embed="rId2"/>
                <a:stretch>
                  <a:fillRect l="-480" t="-2830"/>
                </a:stretch>
              </a:blipFill>
            </p:spPr>
            <p:txBody>
              <a:bodyPr/>
              <a:lstStyle/>
              <a:p>
                <a:r>
                  <a:rPr lang="en-S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CAC90E9B-B7C2-DFE0-5EE5-16DDFD5AA077}"/>
                  </a:ext>
                </a:extLst>
              </p:cNvPr>
              <p:cNvSpPr txBox="1"/>
              <p:nvPr/>
            </p:nvSpPr>
            <p:spPr>
              <a:xfrm>
                <a:off x="0" y="1685542"/>
                <a:ext cx="12031579" cy="1323439"/>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sv-SE" sz="4000" b="1" i="1" smtClean="0">
                          <a:latin typeface="Cambria Math" panose="02040503050406030204" pitchFamily="18" charset="0"/>
                        </a:rPr>
                        <m:t>𝒀</m:t>
                      </m:r>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𝟎</m:t>
                          </m:r>
                        </m:sub>
                      </m:sSub>
                      <m:r>
                        <a:rPr lang="sv-SE" sz="4000" b="1" i="1" smtClean="0">
                          <a:latin typeface="Cambria Math" panose="02040503050406030204" pitchFamily="18" charset="0"/>
                        </a:rPr>
                        <m:t>   +</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𝟏</m:t>
                          </m:r>
                        </m:sub>
                      </m:sSub>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𝑿</m:t>
                          </m:r>
                        </m:e>
                        <m:sub>
                          <m:r>
                            <a:rPr lang="sv-SE" sz="4000" b="1" i="1" smtClean="0">
                              <a:latin typeface="Cambria Math" panose="02040503050406030204" pitchFamily="18" charset="0"/>
                            </a:rPr>
                            <m:t>𝟏</m:t>
                          </m:r>
                        </m:sub>
                      </m:sSub>
                      <m:r>
                        <a:rPr lang="sv-SE" sz="4000" b="1" i="1" smtClean="0">
                          <a:latin typeface="Cambria Math" panose="02040503050406030204" pitchFamily="18" charset="0"/>
                        </a:rPr>
                        <m:t>  +</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𝒘</m:t>
                          </m:r>
                        </m:e>
                        <m:sub>
                          <m:r>
                            <a:rPr lang="sv-SE" sz="4000" b="1" i="1" smtClean="0">
                              <a:latin typeface="Cambria Math" panose="02040503050406030204" pitchFamily="18" charset="0"/>
                            </a:rPr>
                            <m:t>𝟐</m:t>
                          </m:r>
                        </m:sub>
                      </m:sSub>
                      <m:r>
                        <a:rPr lang="sv-SE" sz="4000" b="1" i="1" smtClean="0">
                          <a:latin typeface="Cambria Math" panose="02040503050406030204" pitchFamily="18" charset="0"/>
                        </a:rPr>
                        <m:t>⋅</m:t>
                      </m:r>
                      <m:sSub>
                        <m:sSubPr>
                          <m:ctrlPr>
                            <a:rPr lang="sv-SE" sz="4000" b="1" i="1" smtClean="0">
                              <a:latin typeface="Cambria Math" panose="02040503050406030204" pitchFamily="18" charset="0"/>
                            </a:rPr>
                          </m:ctrlPr>
                        </m:sSubPr>
                        <m:e>
                          <m:r>
                            <a:rPr lang="sv-SE" sz="4000" b="1" i="1" smtClean="0">
                              <a:latin typeface="Cambria Math" panose="02040503050406030204" pitchFamily="18" charset="0"/>
                            </a:rPr>
                            <m:t>𝑿</m:t>
                          </m:r>
                        </m:e>
                        <m:sub>
                          <m:r>
                            <a:rPr lang="sv-SE" sz="4000" b="1" i="1" smtClean="0">
                              <a:latin typeface="Cambria Math" panose="02040503050406030204" pitchFamily="18" charset="0"/>
                            </a:rPr>
                            <m:t>𝟐</m:t>
                          </m:r>
                        </m:sub>
                      </m:sSub>
                      <m:r>
                        <a:rPr lang="sv-SE" sz="4000" b="1" i="1" smtClean="0">
                          <a:latin typeface="Cambria Math" panose="02040503050406030204" pitchFamily="18" charset="0"/>
                        </a:rPr>
                        <m:t>+ </m:t>
                      </m:r>
                      <m:r>
                        <m:rPr>
                          <m:sty m:val="p"/>
                        </m:rPr>
                        <a:rPr lang="sv-SE" sz="4000" b="1" i="1" smtClean="0">
                          <a:latin typeface="Cambria Math" panose="02040503050406030204" pitchFamily="18" charset="0"/>
                        </a:rPr>
                        <m:t>ϵ</m:t>
                      </m:r>
                    </m:oMath>
                  </m:oMathPara>
                </a14:m>
                <a:endParaRPr lang="sv-SE" sz="4000" b="1" dirty="0"/>
              </a:p>
              <a:p>
                <a:pPr algn="ctr"/>
                <a:endParaRPr lang="en-SE" sz="4000" b="1" dirty="0"/>
              </a:p>
            </p:txBody>
          </p:sp>
        </mc:Choice>
        <mc:Fallback xmlns="">
          <p:sp>
            <p:nvSpPr>
              <p:cNvPr id="13" name="TextBox 12">
                <a:extLst>
                  <a:ext uri="{FF2B5EF4-FFF2-40B4-BE49-F238E27FC236}">
                    <a16:creationId xmlns:a16="http://schemas.microsoft.com/office/drawing/2014/main" id="{CAC90E9B-B7C2-DFE0-5EE5-16DDFD5AA077}"/>
                  </a:ext>
                </a:extLst>
              </p:cNvPr>
              <p:cNvSpPr txBox="1">
                <a:spLocks noRot="1" noChangeAspect="1" noMove="1" noResize="1" noEditPoints="1" noAdjustHandles="1" noChangeArrowheads="1" noChangeShapeType="1" noTextEdit="1"/>
              </p:cNvSpPr>
              <p:nvPr/>
            </p:nvSpPr>
            <p:spPr>
              <a:xfrm>
                <a:off x="0" y="1685542"/>
                <a:ext cx="12031579" cy="1323439"/>
              </a:xfrm>
              <a:prstGeom prst="rect">
                <a:avLst/>
              </a:prstGeom>
              <a:blipFill>
                <a:blip r:embed="rId3"/>
                <a:stretch>
                  <a:fillRect/>
                </a:stretch>
              </a:blipFill>
            </p:spPr>
            <p:txBody>
              <a:bodyPr/>
              <a:lstStyle/>
              <a:p>
                <a:r>
                  <a:rPr lang="en-SE">
                    <a:noFill/>
                  </a:rPr>
                  <a:t> </a:t>
                </a:r>
              </a:p>
            </p:txBody>
          </p:sp>
        </mc:Fallback>
      </mc:AlternateContent>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p:sp>
        <p:nvSpPr>
          <p:cNvPr id="4" name="Right Brace 3">
            <a:extLst>
              <a:ext uri="{FF2B5EF4-FFF2-40B4-BE49-F238E27FC236}">
                <a16:creationId xmlns:a16="http://schemas.microsoft.com/office/drawing/2014/main" id="{03D8FD51-D9A7-EA60-9676-37CD37E0678E}"/>
              </a:ext>
            </a:extLst>
          </p:cNvPr>
          <p:cNvSpPr/>
          <p:nvPr/>
        </p:nvSpPr>
        <p:spPr>
          <a:xfrm rot="5400000">
            <a:off x="5634226" y="32152"/>
            <a:ext cx="634788" cy="5645883"/>
          </a:xfrm>
          <a:prstGeom prst="rightBrace">
            <a:avLst>
              <a:gd name="adj1" fmla="val 8333"/>
              <a:gd name="adj2" fmla="val 4676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a:p>
        </p:txBody>
      </p:sp>
      <p:sp>
        <p:nvSpPr>
          <p:cNvPr id="12" name="Right Brace 11">
            <a:extLst>
              <a:ext uri="{FF2B5EF4-FFF2-40B4-BE49-F238E27FC236}">
                <a16:creationId xmlns:a16="http://schemas.microsoft.com/office/drawing/2014/main" id="{2F21A1B3-1D11-4810-6689-5F49ECFAD6D4}"/>
              </a:ext>
            </a:extLst>
          </p:cNvPr>
          <p:cNvSpPr/>
          <p:nvPr/>
        </p:nvSpPr>
        <p:spPr>
          <a:xfrm rot="5400000">
            <a:off x="9339954" y="2437998"/>
            <a:ext cx="634788" cy="834191"/>
          </a:xfrm>
          <a:prstGeom prst="rightBrace">
            <a:avLst>
              <a:gd name="adj1" fmla="val 8333"/>
              <a:gd name="adj2" fmla="val 46760"/>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E"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9525294-3C54-BEA4-EDB4-D30BDE19DD2B}"/>
                  </a:ext>
                </a:extLst>
              </p:cNvPr>
              <p:cNvSpPr txBox="1"/>
              <p:nvPr/>
            </p:nvSpPr>
            <p:spPr>
              <a:xfrm>
                <a:off x="5642810" y="3378314"/>
                <a:ext cx="906379" cy="72449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sv-SE" sz="4000" b="0" i="1" smtClean="0">
                              <a:latin typeface="Cambria Math" panose="02040503050406030204" pitchFamily="18" charset="0"/>
                            </a:rPr>
                          </m:ctrlPr>
                        </m:accPr>
                        <m:e>
                          <m:r>
                            <a:rPr lang="sv-SE" sz="4000" b="1" i="1" smtClean="0">
                              <a:latin typeface="Cambria Math" panose="02040503050406030204" pitchFamily="18" charset="0"/>
                            </a:rPr>
                            <m:t>𝒀</m:t>
                          </m:r>
                        </m:e>
                      </m:acc>
                    </m:oMath>
                  </m:oMathPara>
                </a14:m>
                <a:endParaRPr lang="en-SE" sz="4000" dirty="0"/>
              </a:p>
            </p:txBody>
          </p:sp>
        </mc:Choice>
        <mc:Fallback xmlns="">
          <p:sp>
            <p:nvSpPr>
              <p:cNvPr id="15" name="TextBox 14">
                <a:extLst>
                  <a:ext uri="{FF2B5EF4-FFF2-40B4-BE49-F238E27FC236}">
                    <a16:creationId xmlns:a16="http://schemas.microsoft.com/office/drawing/2014/main" id="{79525294-3C54-BEA4-EDB4-D30BDE19DD2B}"/>
                  </a:ext>
                </a:extLst>
              </p:cNvPr>
              <p:cNvSpPr txBox="1">
                <a:spLocks noRot="1" noChangeAspect="1" noMove="1" noResize="1" noEditPoints="1" noAdjustHandles="1" noChangeArrowheads="1" noChangeShapeType="1" noTextEdit="1"/>
              </p:cNvSpPr>
              <p:nvPr/>
            </p:nvSpPr>
            <p:spPr>
              <a:xfrm>
                <a:off x="5642810" y="3378314"/>
                <a:ext cx="906379" cy="724494"/>
              </a:xfrm>
              <a:prstGeom prst="rect">
                <a:avLst/>
              </a:prstGeom>
              <a:blipFill>
                <a:blip r:embed="rId4"/>
                <a:stretch>
                  <a:fillRect t="-11864"/>
                </a:stretch>
              </a:blipFill>
            </p:spPr>
            <p:txBody>
              <a:bodyPr/>
              <a:lstStyle/>
              <a:p>
                <a:r>
                  <a:rPr lang="en-SE">
                    <a:noFill/>
                  </a:rPr>
                  <a:t> </a:t>
                </a:r>
              </a:p>
            </p:txBody>
          </p:sp>
        </mc:Fallback>
      </mc:AlternateContent>
      <p:sp>
        <p:nvSpPr>
          <p:cNvPr id="16" name="TextBox 15">
            <a:extLst>
              <a:ext uri="{FF2B5EF4-FFF2-40B4-BE49-F238E27FC236}">
                <a16:creationId xmlns:a16="http://schemas.microsoft.com/office/drawing/2014/main" id="{7CF724BD-89B8-DE2F-DEF1-8F1EE8504417}"/>
              </a:ext>
            </a:extLst>
          </p:cNvPr>
          <p:cNvSpPr txBox="1"/>
          <p:nvPr/>
        </p:nvSpPr>
        <p:spPr>
          <a:xfrm>
            <a:off x="9094934" y="3185082"/>
            <a:ext cx="1604210" cy="584775"/>
          </a:xfrm>
          <a:prstGeom prst="rect">
            <a:avLst/>
          </a:prstGeom>
          <a:noFill/>
        </p:spPr>
        <p:txBody>
          <a:bodyPr wrap="square" rtlCol="0">
            <a:spAutoFit/>
          </a:bodyPr>
          <a:lstStyle/>
          <a:p>
            <a:r>
              <a:rPr lang="en-SE" sz="3200" b="1" i="1" dirty="0"/>
              <a:t>Error</a:t>
            </a:r>
            <a:endParaRPr lang="en-SE" b="1" i="1" dirty="0"/>
          </a:p>
        </p:txBody>
      </p:sp>
    </p:spTree>
    <p:extLst>
      <p:ext uri="{BB962C8B-B14F-4D97-AF65-F5344CB8AC3E}">
        <p14:creationId xmlns:p14="http://schemas.microsoft.com/office/powerpoint/2010/main" val="13161404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Model Assessment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443789"/>
                <a:ext cx="6493169" cy="5346432"/>
              </a:xfrm>
            </p:spPr>
            <p:txBody>
              <a:bodyPr>
                <a:normAutofit/>
              </a:bodyPr>
              <a:lstStyle/>
              <a:p>
                <a:r>
                  <a:rPr lang="sv-SE" sz="2000" dirty="0"/>
                  <a:t>For </a:t>
                </a:r>
                <a:r>
                  <a:rPr lang="sv-SE" sz="2000" dirty="0" err="1"/>
                  <a:t>Linear</a:t>
                </a:r>
                <a:r>
                  <a:rPr lang="sv-SE" sz="2000" dirty="0"/>
                  <a:t> Regression </a:t>
                </a:r>
                <a:r>
                  <a:rPr lang="sv-SE" sz="2000" dirty="0" err="1"/>
                  <a:t>models</a:t>
                </a:r>
                <a:r>
                  <a:rPr lang="sv-SE" sz="2000" dirty="0"/>
                  <a:t>:</a:t>
                </a:r>
              </a:p>
              <a:p>
                <a:pPr lvl="1"/>
                <a:r>
                  <a:rPr lang="sv-SE" sz="1600" dirty="0"/>
                  <a:t> </a:t>
                </a:r>
                <a14:m>
                  <m:oMath xmlns:m="http://schemas.openxmlformats.org/officeDocument/2006/math">
                    <m:r>
                      <a:rPr lang="sv-SE" sz="2800" b="1" i="1" smtClean="0">
                        <a:latin typeface="Cambria Math" panose="02040503050406030204" pitchFamily="18" charset="0"/>
                      </a:rPr>
                      <m:t>𝝐</m:t>
                    </m:r>
                  </m:oMath>
                </a14:m>
                <a:r>
                  <a:rPr lang="sv-SE" sz="1800" dirty="0"/>
                  <a:t> is </a:t>
                </a:r>
                <a:r>
                  <a:rPr lang="sv-SE" sz="1800" dirty="0" err="1"/>
                  <a:t>minimized</a:t>
                </a:r>
                <a:r>
                  <a:rPr lang="sv-SE" sz="1800" dirty="0"/>
                  <a:t> </a:t>
                </a:r>
                <a:r>
                  <a:rPr lang="sv-SE" sz="1800" dirty="0" err="1"/>
                  <a:t>when</a:t>
                </a:r>
                <a:r>
                  <a:rPr lang="sv-SE" sz="1800" dirty="0"/>
                  <a:t> </a:t>
                </a:r>
                <a:r>
                  <a:rPr lang="sv-SE" sz="1800" i="1" dirty="0"/>
                  <a:t>”</a:t>
                </a:r>
                <a:r>
                  <a:rPr lang="sv-SE" sz="1800" i="1" dirty="0" err="1"/>
                  <a:t>sum</a:t>
                </a:r>
                <a:r>
                  <a:rPr lang="sv-SE" sz="1800" i="1" dirty="0"/>
                  <a:t> </a:t>
                </a:r>
                <a:r>
                  <a:rPr lang="sv-SE" sz="1800" i="1" dirty="0" err="1"/>
                  <a:t>of</a:t>
                </a:r>
                <a:r>
                  <a:rPr lang="sv-SE" sz="1800" i="1" dirty="0"/>
                  <a:t> </a:t>
                </a:r>
                <a:r>
                  <a:rPr lang="sv-SE" sz="1800" i="1" dirty="0" err="1"/>
                  <a:t>squared</a:t>
                </a:r>
                <a:r>
                  <a:rPr lang="sv-SE" sz="1800" i="1" dirty="0"/>
                  <a:t>”</a:t>
                </a:r>
                <a:r>
                  <a:rPr lang="sv-SE" sz="1800" dirty="0"/>
                  <a:t> </a:t>
                </a:r>
                <a14:m>
                  <m:oMath xmlns:m="http://schemas.openxmlformats.org/officeDocument/2006/math">
                    <m:sSubSup>
                      <m:sSubSupPr>
                        <m:ctrlPr>
                          <a:rPr lang="sv-SE" sz="1800" b="0" i="1" smtClean="0">
                            <a:latin typeface="Cambria Math" panose="02040503050406030204" pitchFamily="18" charset="0"/>
                          </a:rPr>
                        </m:ctrlPr>
                      </m:sSubSupPr>
                      <m:e>
                        <m:r>
                          <a:rPr lang="sv-SE" sz="1800" b="0" i="1" smtClean="0">
                            <a:latin typeface="Cambria Math" panose="02040503050406030204" pitchFamily="18" charset="0"/>
                          </a:rPr>
                          <m:t>𝜖</m:t>
                        </m:r>
                      </m:e>
                      <m:sub>
                        <m:r>
                          <a:rPr lang="sv-SE" sz="1800" b="0" i="1" smtClean="0">
                            <a:latin typeface="Cambria Math" panose="02040503050406030204" pitchFamily="18" charset="0"/>
                          </a:rPr>
                          <m:t>1</m:t>
                        </m:r>
                      </m:sub>
                      <m:sup>
                        <m:r>
                          <a:rPr lang="sv-SE" sz="1800" b="0" i="1" smtClean="0">
                            <a:latin typeface="Cambria Math" panose="02040503050406030204" pitchFamily="18" charset="0"/>
                          </a:rPr>
                          <m:t>2</m:t>
                        </m:r>
                      </m:sup>
                    </m:sSubSup>
                    <m:r>
                      <a:rPr lang="sv-SE" sz="1800" b="0" i="1" smtClean="0">
                        <a:latin typeface="Cambria Math" panose="02040503050406030204" pitchFamily="18" charset="0"/>
                      </a:rPr>
                      <m:t>+</m:t>
                    </m:r>
                    <m:sSubSup>
                      <m:sSubSupPr>
                        <m:ctrlPr>
                          <a:rPr lang="sv-SE" sz="1800" b="0" i="1" smtClean="0">
                            <a:latin typeface="Cambria Math" panose="02040503050406030204" pitchFamily="18" charset="0"/>
                          </a:rPr>
                        </m:ctrlPr>
                      </m:sSubSupPr>
                      <m:e>
                        <m:r>
                          <a:rPr lang="sv-SE" sz="1800" b="0" i="1" smtClean="0">
                            <a:latin typeface="Cambria Math" panose="02040503050406030204" pitchFamily="18" charset="0"/>
                          </a:rPr>
                          <m:t>𝜖</m:t>
                        </m:r>
                      </m:e>
                      <m:sub>
                        <m:r>
                          <a:rPr lang="sv-SE" sz="1800" b="0" i="1" smtClean="0">
                            <a:latin typeface="Cambria Math" panose="02040503050406030204" pitchFamily="18" charset="0"/>
                          </a:rPr>
                          <m:t>2</m:t>
                        </m:r>
                      </m:sub>
                      <m:sup>
                        <m:r>
                          <a:rPr lang="sv-SE" sz="1800" b="0" i="1" smtClean="0">
                            <a:latin typeface="Cambria Math" panose="02040503050406030204" pitchFamily="18" charset="0"/>
                          </a:rPr>
                          <m:t>2</m:t>
                        </m:r>
                      </m:sup>
                    </m:sSubSup>
                    <m:r>
                      <a:rPr lang="sv-SE" sz="1800" b="0" i="1" smtClean="0">
                        <a:latin typeface="Cambria Math" panose="02040503050406030204" pitchFamily="18" charset="0"/>
                      </a:rPr>
                      <m:t>+⋯+</m:t>
                    </m:r>
                    <m:sSubSup>
                      <m:sSubSupPr>
                        <m:ctrlPr>
                          <a:rPr lang="sv-SE" sz="1800" b="0" i="1" smtClean="0">
                            <a:latin typeface="Cambria Math" panose="02040503050406030204" pitchFamily="18" charset="0"/>
                          </a:rPr>
                        </m:ctrlPr>
                      </m:sSubSupPr>
                      <m:e>
                        <m:r>
                          <a:rPr lang="sv-SE" sz="1800" b="0" i="1" smtClean="0">
                            <a:latin typeface="Cambria Math" panose="02040503050406030204" pitchFamily="18" charset="0"/>
                          </a:rPr>
                          <m:t>𝜖</m:t>
                        </m:r>
                      </m:e>
                      <m:sub>
                        <m:r>
                          <a:rPr lang="sv-SE" sz="1800" b="0" i="1" smtClean="0">
                            <a:latin typeface="Cambria Math" panose="02040503050406030204" pitchFamily="18" charset="0"/>
                          </a:rPr>
                          <m:t>𝑖</m:t>
                        </m:r>
                      </m:sub>
                      <m:sup>
                        <m:r>
                          <a:rPr lang="sv-SE" sz="1800" b="0" i="1" smtClean="0">
                            <a:latin typeface="Cambria Math" panose="02040503050406030204" pitchFamily="18" charset="0"/>
                          </a:rPr>
                          <m:t>2</m:t>
                        </m:r>
                      </m:sup>
                    </m:sSubSup>
                  </m:oMath>
                </a14:m>
                <a:r>
                  <a:rPr lang="sv-SE" sz="1800" dirty="0"/>
                  <a:t> is </a:t>
                </a:r>
                <a:r>
                  <a:rPr lang="sv-SE" sz="1800" dirty="0" err="1"/>
                  <a:t>minimized</a:t>
                </a:r>
                <a:endParaRPr lang="sv-SE" sz="1800" dirty="0"/>
              </a:p>
              <a:p>
                <a:pPr lvl="1"/>
                <a:r>
                  <a:rPr lang="sv-SE" sz="1800" dirty="0" err="1"/>
                  <a:t>There</a:t>
                </a:r>
                <a:r>
                  <a:rPr lang="sv-SE" sz="1800" dirty="0"/>
                  <a:t> </a:t>
                </a:r>
                <a:r>
                  <a:rPr lang="sv-SE" sz="1800" dirty="0" err="1"/>
                  <a:t>exists</a:t>
                </a:r>
                <a:r>
                  <a:rPr lang="sv-SE" sz="1800" dirty="0"/>
                  <a:t> an </a:t>
                </a:r>
                <a:r>
                  <a:rPr lang="sv-SE" sz="1800" dirty="0" err="1"/>
                  <a:t>exact</a:t>
                </a:r>
                <a:r>
                  <a:rPr lang="sv-SE" sz="1800" dirty="0"/>
                  <a:t> solution for </a:t>
                </a:r>
                <a:r>
                  <a:rPr lang="sv-SE" sz="1800" dirty="0" err="1"/>
                  <a:t>minimizing</a:t>
                </a:r>
                <a:r>
                  <a:rPr lang="sv-SE" sz="1800" dirty="0"/>
                  <a:t> </a:t>
                </a:r>
                <a14:m>
                  <m:oMath xmlns:m="http://schemas.openxmlformats.org/officeDocument/2006/math">
                    <m:r>
                      <a:rPr lang="sv-SE" sz="2800" b="1" i="1" smtClean="0">
                        <a:latin typeface="Cambria Math" panose="02040503050406030204" pitchFamily="18" charset="0"/>
                      </a:rPr>
                      <m:t>𝝐</m:t>
                    </m:r>
                  </m:oMath>
                </a14:m>
                <a:r>
                  <a:rPr lang="sv-SE" sz="1800" dirty="0"/>
                  <a:t> i.e., </a:t>
                </a:r>
                <a:r>
                  <a:rPr lang="sv-SE" sz="1800" dirty="0" err="1"/>
                  <a:t>once</a:t>
                </a:r>
                <a:r>
                  <a:rPr lang="sv-SE" sz="1800" dirty="0"/>
                  <a:t> </a:t>
                </a:r>
                <a:r>
                  <a:rPr lang="sv-SE" sz="1800" dirty="0" err="1"/>
                  <a:t>we</a:t>
                </a:r>
                <a:r>
                  <a:rPr lang="sv-SE" sz="1800" dirty="0"/>
                  <a:t> </a:t>
                </a:r>
                <a:r>
                  <a:rPr lang="sv-SE" sz="1800" dirty="0" err="1"/>
                  <a:t>provide</a:t>
                </a:r>
                <a:r>
                  <a:rPr lang="sv-SE" sz="1800" dirty="0"/>
                  <a:t> the </a:t>
                </a:r>
                <a:r>
                  <a:rPr lang="sv-SE" sz="1800" i="1" dirty="0" err="1"/>
                  <a:t>Learner</a:t>
                </a:r>
                <a:r>
                  <a:rPr lang="sv-SE" sz="1800" dirty="0"/>
                  <a:t> </a:t>
                </a:r>
                <a:r>
                  <a:rPr lang="sv-SE" sz="1800" dirty="0" err="1"/>
                  <a:t>with</a:t>
                </a:r>
                <a:r>
                  <a:rPr lang="sv-SE" sz="1800" dirty="0"/>
                  <a:t> </a:t>
                </a:r>
                <a:r>
                  <a:rPr lang="sv-SE" sz="1800" b="1" i="1" dirty="0" err="1"/>
                  <a:t>X</a:t>
                </a:r>
                <a:r>
                  <a:rPr lang="sv-SE" sz="1800" b="1" i="1" baseline="-25000" dirty="0" err="1"/>
                  <a:t>i</a:t>
                </a:r>
                <a:r>
                  <a:rPr lang="sv-SE" sz="1800" b="1" i="1" baseline="-25000" dirty="0"/>
                  <a:t> </a:t>
                </a:r>
                <a:r>
                  <a:rPr lang="sv-SE" sz="1800" b="1" i="1" dirty="0"/>
                  <a:t> </a:t>
                </a:r>
                <a:r>
                  <a:rPr lang="sv-SE" sz="1800" dirty="0"/>
                  <a:t>and </a:t>
                </a:r>
                <a:r>
                  <a:rPr lang="sv-SE" sz="1800" b="1" i="1" dirty="0"/>
                  <a:t>Y</a:t>
                </a:r>
                <a:r>
                  <a:rPr lang="sv-SE" sz="1800" b="1" i="1" baseline="-25000" dirty="0"/>
                  <a:t>i </a:t>
                </a:r>
                <a:r>
                  <a:rPr lang="sv-SE" sz="1800" b="1" i="1" dirty="0"/>
                  <a:t> </a:t>
                </a:r>
                <a:r>
                  <a:rPr lang="sv-SE" sz="1800" dirty="0"/>
                  <a:t>, </a:t>
                </a:r>
                <a:r>
                  <a:rPr lang="sv-SE" sz="1800" dirty="0" err="1"/>
                  <a:t>then</a:t>
                </a:r>
                <a:r>
                  <a:rPr lang="sv-SE" sz="1800" dirty="0"/>
                  <a:t> it </a:t>
                </a:r>
                <a:r>
                  <a:rPr lang="sv-SE" sz="1800" dirty="0" err="1"/>
                  <a:t>can</a:t>
                </a:r>
                <a:r>
                  <a:rPr lang="sv-SE" sz="1800" dirty="0"/>
                  <a:t> </a:t>
                </a:r>
                <a:r>
                  <a:rPr lang="sv-SE" sz="1800" dirty="0" err="1"/>
                  <a:t>find</a:t>
                </a:r>
                <a:r>
                  <a:rPr lang="sv-SE" sz="1800" dirty="0"/>
                  <a:t> </a:t>
                </a:r>
                <a:r>
                  <a:rPr lang="sv-SE" sz="1800" b="1" i="1" dirty="0"/>
                  <a:t>W</a:t>
                </a:r>
                <a:r>
                  <a:rPr lang="sv-SE" sz="1800" dirty="0"/>
                  <a:t>. </a:t>
                </a:r>
                <a:r>
                  <a:rPr lang="sv-SE" sz="1800" dirty="0" err="1"/>
                  <a:t>These</a:t>
                </a:r>
                <a:r>
                  <a:rPr lang="sv-SE" sz="1800" dirty="0"/>
                  <a:t> </a:t>
                </a:r>
                <a:r>
                  <a:rPr lang="sv-SE" sz="1800" dirty="0" err="1"/>
                  <a:t>values</a:t>
                </a:r>
                <a:r>
                  <a:rPr lang="sv-SE" sz="1800" dirty="0"/>
                  <a:t> </a:t>
                </a:r>
                <a:r>
                  <a:rPr lang="sv-SE" sz="1800" dirty="0" err="1"/>
                  <a:t>of</a:t>
                </a:r>
                <a:r>
                  <a:rPr lang="sv-SE" sz="1800" dirty="0"/>
                  <a:t> </a:t>
                </a:r>
                <a:r>
                  <a:rPr lang="sv-SE" sz="1800" b="1" i="1" dirty="0"/>
                  <a:t>W</a:t>
                </a:r>
                <a:r>
                  <a:rPr lang="sv-SE" sz="1800" dirty="0"/>
                  <a:t> </a:t>
                </a:r>
                <a:r>
                  <a:rPr lang="sv-SE" sz="1800" dirty="0" err="1"/>
                  <a:t>are</a:t>
                </a:r>
                <a:r>
                  <a:rPr lang="sv-SE" sz="1800" dirty="0"/>
                  <a:t> </a:t>
                </a:r>
                <a:r>
                  <a:rPr lang="sv-SE" sz="1800" dirty="0" err="1"/>
                  <a:t>called</a:t>
                </a:r>
                <a:r>
                  <a:rPr lang="sv-SE" sz="1800" dirty="0"/>
                  <a:t> </a:t>
                </a:r>
                <a:r>
                  <a:rPr lang="sv-SE" sz="1800" i="1" dirty="0"/>
                  <a:t>”</a:t>
                </a:r>
                <a:r>
                  <a:rPr lang="sv-SE" sz="1800" i="1" dirty="0" err="1"/>
                  <a:t>fitted</a:t>
                </a:r>
                <a:r>
                  <a:rPr lang="sv-SE" sz="1800" i="1" dirty="0"/>
                  <a:t>” </a:t>
                </a:r>
                <a:r>
                  <a:rPr lang="sv-SE" sz="1800" dirty="0" err="1"/>
                  <a:t>values</a:t>
                </a:r>
                <a:r>
                  <a:rPr lang="sv-SE" sz="1800" dirty="0"/>
                  <a:t>. </a:t>
                </a:r>
              </a:p>
              <a:p>
                <a:pPr marL="457200" lvl="1" indent="0">
                  <a:buNone/>
                </a:pPr>
                <a:endParaRPr lang="sv-SE" sz="1800" dirty="0"/>
              </a:p>
              <a:p>
                <a:r>
                  <a:rPr lang="sv-SE" sz="2200" b="1" i="1" dirty="0" err="1"/>
                  <a:t>Residual</a:t>
                </a:r>
                <a:r>
                  <a:rPr lang="sv-SE" sz="2200" b="1" i="1" dirty="0"/>
                  <a:t> Standard </a:t>
                </a:r>
                <a:r>
                  <a:rPr lang="sv-SE" sz="2200" b="1" i="1" dirty="0" err="1"/>
                  <a:t>Error</a:t>
                </a:r>
                <a:r>
                  <a:rPr lang="sv-SE" sz="2200" b="1" i="1" dirty="0"/>
                  <a:t> (RSE) </a:t>
                </a:r>
                <a:r>
                  <a:rPr lang="sv-SE" sz="2200" dirty="0" err="1"/>
                  <a:t>quantifies</a:t>
                </a:r>
                <a:r>
                  <a:rPr lang="sv-SE" sz="2200" dirty="0"/>
                  <a:t> </a:t>
                </a:r>
                <a:r>
                  <a:rPr lang="sv-SE" sz="2200" dirty="0" err="1"/>
                  <a:t>error</a:t>
                </a:r>
                <a:r>
                  <a:rPr lang="sv-SE" sz="2200" dirty="0"/>
                  <a:t> in the </a:t>
                </a:r>
                <a:r>
                  <a:rPr lang="sv-SE" sz="2200" dirty="0" err="1"/>
                  <a:t>scale</a:t>
                </a:r>
                <a:r>
                  <a:rPr lang="sv-SE" sz="2200" dirty="0"/>
                  <a:t>/</a:t>
                </a:r>
                <a:r>
                  <a:rPr lang="sv-SE" sz="2200" dirty="0" err="1"/>
                  <a:t>unit</a:t>
                </a:r>
                <a:r>
                  <a:rPr lang="sv-SE" sz="2200" dirty="0"/>
                  <a:t> </a:t>
                </a:r>
                <a:r>
                  <a:rPr lang="sv-SE" sz="2200" dirty="0" err="1"/>
                  <a:t>of</a:t>
                </a:r>
                <a:r>
                  <a:rPr lang="sv-SE" sz="2200" dirty="0"/>
                  <a:t> </a:t>
                </a:r>
                <a14:m>
                  <m:oMath xmlns:m="http://schemas.openxmlformats.org/officeDocument/2006/math">
                    <m:r>
                      <a:rPr lang="sv-SE" sz="2400" b="1" i="1" smtClean="0">
                        <a:latin typeface="Cambria Math" panose="02040503050406030204" pitchFamily="18" charset="0"/>
                      </a:rPr>
                      <m:t>𝒀</m:t>
                    </m:r>
                  </m:oMath>
                </a14:m>
                <a:r>
                  <a:rPr lang="sv-SE" sz="2200" b="1" i="1" dirty="0"/>
                  <a:t> </a:t>
                </a:r>
                <a:r>
                  <a:rPr lang="sv-SE" sz="2200" dirty="0" err="1"/>
                  <a:t>using</a:t>
                </a:r>
                <a:r>
                  <a:rPr lang="sv-SE" sz="2200" dirty="0"/>
                  <a:t> the </a:t>
                </a:r>
                <a:r>
                  <a:rPr lang="sv-SE" sz="2200" dirty="0" err="1"/>
                  <a:t>formula</a:t>
                </a:r>
                <a:r>
                  <a:rPr lang="sv-SE" sz="2200" dirty="0"/>
                  <a:t>:</a:t>
                </a:r>
              </a:p>
              <a:p>
                <a:pPr marL="0" indent="0">
                  <a:buNone/>
                </a:pPr>
                <a:endParaRPr lang="sv-SE" sz="2200" dirty="0"/>
              </a:p>
              <a:p>
                <a:r>
                  <a:rPr lang="sv-SE" sz="2200" b="1" i="1" dirty="0"/>
                  <a:t>RSE</a:t>
                </a:r>
                <a:r>
                  <a:rPr lang="sv-SE" sz="2200" dirty="0"/>
                  <a:t> is the </a:t>
                </a:r>
                <a:r>
                  <a:rPr lang="sv-SE" sz="2200" dirty="0" err="1"/>
                  <a:t>average</a:t>
                </a:r>
                <a:r>
                  <a:rPr lang="sv-SE" sz="2200" dirty="0"/>
                  <a:t> deviation from </a:t>
                </a:r>
                <a:r>
                  <a:rPr lang="sv-SE" sz="2200" dirty="0" err="1"/>
                  <a:t>true</a:t>
                </a:r>
                <a:r>
                  <a:rPr lang="sv-SE" sz="2200" dirty="0"/>
                  <a:t> </a:t>
                </a:r>
                <a:r>
                  <a:rPr lang="sv-SE" sz="2200" dirty="0" err="1"/>
                  <a:t>response</a:t>
                </a:r>
                <a:r>
                  <a:rPr lang="sv-SE" sz="2200" dirty="0"/>
                  <a:t>. For ex, If RSE= 5 kilograms, </a:t>
                </a:r>
                <a:r>
                  <a:rPr lang="sv-SE" sz="2200" dirty="0" err="1"/>
                  <a:t>then</a:t>
                </a:r>
                <a:r>
                  <a:rPr lang="sv-SE" sz="2200" dirty="0"/>
                  <a:t> the </a:t>
                </a:r>
                <a:r>
                  <a:rPr lang="sv-SE" sz="2200" dirty="0" err="1"/>
                  <a:t>model</a:t>
                </a:r>
                <a:r>
                  <a:rPr lang="sv-SE" sz="2200" dirty="0"/>
                  <a:t> </a:t>
                </a:r>
                <a:r>
                  <a:rPr lang="sv-SE" sz="2200" dirty="0" err="1"/>
                  <a:t>prediction</a:t>
                </a:r>
                <a:r>
                  <a:rPr lang="sv-SE" sz="2200" dirty="0"/>
                  <a:t> </a:t>
                </a:r>
                <a:r>
                  <a:rPr lang="sv-SE" sz="2200" b="1" i="1" dirty="0"/>
                  <a:t>on </a:t>
                </a:r>
                <a:r>
                  <a:rPr lang="sv-SE" sz="2200" b="1" i="1" dirty="0" err="1"/>
                  <a:t>average</a:t>
                </a:r>
                <a:r>
                  <a:rPr lang="sv-SE" sz="2200" b="1" i="1" dirty="0"/>
                  <a:t> </a:t>
                </a:r>
                <a:r>
                  <a:rPr lang="sv-SE" sz="2200" dirty="0" err="1"/>
                  <a:t>will</a:t>
                </a:r>
                <a:r>
                  <a:rPr lang="sv-SE" sz="2200" dirty="0"/>
                  <a:t> be 5kgs </a:t>
                </a:r>
                <a:r>
                  <a:rPr lang="sv-SE" sz="2200" dirty="0" err="1"/>
                  <a:t>away</a:t>
                </a:r>
                <a:r>
                  <a:rPr lang="sv-SE" sz="2200" dirty="0"/>
                  <a:t> from </a:t>
                </a:r>
                <a:r>
                  <a:rPr lang="sv-SE" sz="2200" dirty="0" err="1"/>
                  <a:t>true</a:t>
                </a:r>
                <a:r>
                  <a:rPr lang="sv-SE" sz="2200" dirty="0"/>
                  <a:t> </a:t>
                </a:r>
                <a:r>
                  <a:rPr lang="sv-SE" sz="2200" dirty="0" err="1"/>
                  <a:t>response</a:t>
                </a:r>
                <a:endParaRPr lang="sv-SE" sz="2200" b="1" i="1" dirty="0"/>
              </a:p>
              <a:p>
                <a:endParaRPr lang="sv-SE" sz="2200" b="1" i="1" dirty="0"/>
              </a:p>
              <a:p>
                <a:pPr marL="914400" lvl="2" indent="0">
                  <a:buNone/>
                </a:pPr>
                <a:endParaRPr lang="sv-SE" b="1" i="1" dirty="0"/>
              </a:p>
            </p:txBody>
          </p:sp>
        </mc:Choice>
        <mc:Fallback xmlns="">
          <p:sp>
            <p:nvSpPr>
              <p:cNvPr id="3" name="Content Placeholder 2">
                <a:extLst>
                  <a:ext uri="{FF2B5EF4-FFF2-40B4-BE49-F238E27FC236}">
                    <a16:creationId xmlns:a16="http://schemas.microsoft.com/office/drawing/2014/main" id="{B444BD67-8AD9-2FEA-1D86-F40F8CDA3962}"/>
                  </a:ext>
                </a:extLst>
              </p:cNvPr>
              <p:cNvSpPr>
                <a:spLocks noGrp="1" noRot="1" noChangeAspect="1" noMove="1" noResize="1" noEditPoints="1" noAdjustHandles="1" noChangeArrowheads="1" noChangeShapeType="1" noTextEdit="1"/>
              </p:cNvSpPr>
              <p:nvPr>
                <p:ph idx="1"/>
              </p:nvPr>
            </p:nvSpPr>
            <p:spPr>
              <a:xfrm>
                <a:off x="792218" y="1443789"/>
                <a:ext cx="6493169" cy="5346432"/>
              </a:xfrm>
              <a:blipFill>
                <a:blip r:embed="rId2"/>
                <a:stretch>
                  <a:fillRect l="-1172" t="-1185" r="-977"/>
                </a:stretch>
              </a:blipFill>
            </p:spPr>
            <p:txBody>
              <a:bodyPr/>
              <a:lstStyle/>
              <a:p>
                <a:r>
                  <a:rPr lang="en-SE">
                    <a:noFill/>
                  </a:rPr>
                  <a:t> </a:t>
                </a:r>
              </a:p>
            </p:txBody>
          </p:sp>
        </mc:Fallback>
      </mc:AlternateContent>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1C4282B-270B-252A-05A7-F6E77536951A}"/>
                  </a:ext>
                </a:extLst>
              </p:cNvPr>
              <p:cNvGraphicFramePr>
                <a:graphicFrameLocks noGrp="1"/>
              </p:cNvGraphicFramePr>
              <p:nvPr/>
            </p:nvGraphicFramePr>
            <p:xfrm>
              <a:off x="7285387" y="1084181"/>
              <a:ext cx="4198491" cy="2287270"/>
            </p:xfrm>
            <a:graphic>
              <a:graphicData uri="http://schemas.openxmlformats.org/drawingml/2006/table">
                <a:tbl>
                  <a:tblPr firstRow="1" bandRow="1">
                    <a:tableStyleId>{073A0DAA-6AF3-43AB-8588-CEC1D06C72B9}</a:tableStyleId>
                  </a:tblPr>
                  <a:tblGrid>
                    <a:gridCol w="1399497">
                      <a:extLst>
                        <a:ext uri="{9D8B030D-6E8A-4147-A177-3AD203B41FA5}">
                          <a16:colId xmlns:a16="http://schemas.microsoft.com/office/drawing/2014/main" val="2149256404"/>
                        </a:ext>
                      </a:extLst>
                    </a:gridCol>
                    <a:gridCol w="1399497">
                      <a:extLst>
                        <a:ext uri="{9D8B030D-6E8A-4147-A177-3AD203B41FA5}">
                          <a16:colId xmlns:a16="http://schemas.microsoft.com/office/drawing/2014/main" val="387771551"/>
                        </a:ext>
                      </a:extLst>
                    </a:gridCol>
                    <a:gridCol w="1399497">
                      <a:extLst>
                        <a:ext uri="{9D8B030D-6E8A-4147-A177-3AD203B41FA5}">
                          <a16:colId xmlns:a16="http://schemas.microsoft.com/office/drawing/2014/main" val="2662388802"/>
                        </a:ext>
                      </a:extLst>
                    </a:gridCol>
                  </a:tblGrid>
                  <a:tr h="167170">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r>
                                      <a:rPr lang="sv-SE" sz="2800" b="1" i="1" smtClean="0">
                                        <a:latin typeface="Cambria Math" panose="02040503050406030204" pitchFamily="18" charset="0"/>
                                      </a:rPr>
                                      <m:t>𝒀</m:t>
                                    </m:r>
                                  </m:e>
                                  <m:sub>
                                    <m:r>
                                      <a:rPr lang="sv-SE" sz="2800" b="1" i="1" smtClean="0">
                                        <a:latin typeface="Cambria Math" panose="02040503050406030204" pitchFamily="18" charset="0"/>
                                      </a:rPr>
                                      <m:t>𝒊</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acc>
                                      <m:accPr>
                                        <m:chr m:val="̂"/>
                                        <m:ctrlPr>
                                          <a:rPr lang="sv-SE" sz="2800" b="1" i="1" smtClean="0">
                                            <a:latin typeface="Cambria Math" panose="02040503050406030204" pitchFamily="18" charset="0"/>
                                          </a:rPr>
                                        </m:ctrlPr>
                                      </m:accPr>
                                      <m:e>
                                        <m:r>
                                          <a:rPr lang="sv-SE" sz="2800" b="1" i="1" smtClean="0">
                                            <a:latin typeface="Cambria Math" panose="02040503050406030204" pitchFamily="18" charset="0"/>
                                          </a:rPr>
                                          <m:t>𝒀</m:t>
                                        </m:r>
                                      </m:e>
                                    </m:acc>
                                  </m:e>
                                  <m:sub>
                                    <m:r>
                                      <a:rPr lang="sv-SE" sz="2800" b="1" i="1" smtClean="0">
                                        <a:latin typeface="Cambria Math" panose="02040503050406030204" pitchFamily="18" charset="0"/>
                                      </a:rPr>
                                      <m:t>𝒊</m:t>
                                    </m:r>
                                  </m:sub>
                                </m:sSub>
                              </m:oMath>
                            </m:oMathPara>
                          </a14:m>
                          <a:endParaRPr lang="sv-SE" b="1" dirty="0"/>
                        </a:p>
                        <a:p>
                          <a:pPr algn="ct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r>
                                      <a:rPr lang="sv-SE" sz="2800" b="1" i="1" smtClean="0">
                                        <a:latin typeface="Cambria Math" panose="02040503050406030204" pitchFamily="18" charset="0"/>
                                      </a:rPr>
                                      <m:t>𝝐</m:t>
                                    </m:r>
                                  </m:e>
                                  <m:sub>
                                    <m:r>
                                      <a:rPr lang="sv-SE" sz="2800" b="1" i="1" smtClean="0">
                                        <a:latin typeface="Cambria Math" panose="02040503050406030204" pitchFamily="18" charset="0"/>
                                      </a:rPr>
                                      <m:t>𝒊</m:t>
                                    </m:r>
                                  </m:sub>
                                </m:sSub>
                              </m:oMath>
                            </m:oMathPara>
                          </a14:m>
                          <a:endParaRPr lang="en-SE" dirty="0"/>
                        </a:p>
                      </a:txBody>
                      <a:tcPr/>
                    </a:tc>
                    <a:extLst>
                      <a:ext uri="{0D108BD9-81ED-4DB2-BD59-A6C34878D82A}">
                        <a16:rowId xmlns:a16="http://schemas.microsoft.com/office/drawing/2014/main" val="3908702873"/>
                      </a:ext>
                    </a:extLst>
                  </a:tr>
                  <a:tr h="370840">
                    <a:tc>
                      <a:txBody>
                        <a:bodyPr/>
                        <a:lstStyle/>
                        <a:p>
                          <a:pPr algn="ctr"/>
                          <a:r>
                            <a:rPr lang="en-SE" dirty="0"/>
                            <a:t>2</a:t>
                          </a:r>
                        </a:p>
                      </a:txBody>
                      <a:tcPr/>
                    </a:tc>
                    <a:tc>
                      <a:txBody>
                        <a:bodyPr/>
                        <a:lstStyle/>
                        <a:p>
                          <a:pPr algn="ctr"/>
                          <a:r>
                            <a:rPr lang="en-SE" dirty="0"/>
                            <a:t>2.1</a:t>
                          </a:r>
                        </a:p>
                      </a:txBody>
                      <a:tcPr/>
                    </a:tc>
                    <a:tc>
                      <a:txBody>
                        <a:bodyPr/>
                        <a:lstStyle/>
                        <a:p>
                          <a:pPr algn="ctr"/>
                          <a:r>
                            <a:rPr lang="en-SE" dirty="0"/>
                            <a:t>- 0.1</a:t>
                          </a:r>
                        </a:p>
                      </a:txBody>
                      <a:tcPr/>
                    </a:tc>
                    <a:extLst>
                      <a:ext uri="{0D108BD9-81ED-4DB2-BD59-A6C34878D82A}">
                        <a16:rowId xmlns:a16="http://schemas.microsoft.com/office/drawing/2014/main" val="1047689013"/>
                      </a:ext>
                    </a:extLst>
                  </a:tr>
                  <a:tr h="370840">
                    <a:tc>
                      <a:txBody>
                        <a:bodyPr/>
                        <a:lstStyle/>
                        <a:p>
                          <a:pPr algn="ctr"/>
                          <a:r>
                            <a:rPr lang="en-SE" dirty="0"/>
                            <a:t>3.5</a:t>
                          </a:r>
                        </a:p>
                      </a:txBody>
                      <a:tcPr/>
                    </a:tc>
                    <a:tc>
                      <a:txBody>
                        <a:bodyPr/>
                        <a:lstStyle/>
                        <a:p>
                          <a:pPr algn="ctr"/>
                          <a:r>
                            <a:rPr lang="en-SE" dirty="0"/>
                            <a:t>3.1</a:t>
                          </a:r>
                        </a:p>
                      </a:txBody>
                      <a:tcPr/>
                    </a:tc>
                    <a:tc>
                      <a:txBody>
                        <a:bodyPr/>
                        <a:lstStyle/>
                        <a:p>
                          <a:pPr algn="ctr"/>
                          <a:r>
                            <a:rPr lang="en-SE" dirty="0"/>
                            <a:t>0.4</a:t>
                          </a:r>
                        </a:p>
                      </a:txBody>
                      <a:tcPr/>
                    </a:tc>
                    <a:extLst>
                      <a:ext uri="{0D108BD9-81ED-4DB2-BD59-A6C34878D82A}">
                        <a16:rowId xmlns:a16="http://schemas.microsoft.com/office/drawing/2014/main" val="3384349492"/>
                      </a:ext>
                    </a:extLst>
                  </a:tr>
                  <a:tr h="370840">
                    <a:tc>
                      <a:txBody>
                        <a:bodyPr/>
                        <a:lstStyle/>
                        <a:p>
                          <a:pPr algn="ctr"/>
                          <a:r>
                            <a:rPr lang="en-SE" dirty="0"/>
                            <a:t>8.9</a:t>
                          </a:r>
                        </a:p>
                      </a:txBody>
                      <a:tcPr/>
                    </a:tc>
                    <a:tc>
                      <a:txBody>
                        <a:bodyPr/>
                        <a:lstStyle/>
                        <a:p>
                          <a:pPr algn="ctr"/>
                          <a:r>
                            <a:rPr lang="en-SE" dirty="0"/>
                            <a:t>8.8</a:t>
                          </a:r>
                        </a:p>
                      </a:txBody>
                      <a:tcPr/>
                    </a:tc>
                    <a:tc>
                      <a:txBody>
                        <a:bodyPr/>
                        <a:lstStyle/>
                        <a:p>
                          <a:pPr algn="ctr"/>
                          <a:r>
                            <a:rPr lang="en-SE" dirty="0"/>
                            <a:t>0.1</a:t>
                          </a:r>
                        </a:p>
                      </a:txBody>
                      <a:tcPr/>
                    </a:tc>
                    <a:extLst>
                      <a:ext uri="{0D108BD9-81ED-4DB2-BD59-A6C34878D82A}">
                        <a16:rowId xmlns:a16="http://schemas.microsoft.com/office/drawing/2014/main" val="3610265319"/>
                      </a:ext>
                    </a:extLst>
                  </a:tr>
                  <a:tr h="370840">
                    <a:tc>
                      <a:txBody>
                        <a:bodyPr/>
                        <a:lstStyle/>
                        <a:p>
                          <a:pPr algn="ctr"/>
                          <a:r>
                            <a:rPr lang="en-SE" dirty="0"/>
                            <a:t>5</a:t>
                          </a:r>
                        </a:p>
                      </a:txBody>
                      <a:tcPr/>
                    </a:tc>
                    <a:tc>
                      <a:txBody>
                        <a:bodyPr/>
                        <a:lstStyle/>
                        <a:p>
                          <a:pPr algn="ctr"/>
                          <a:r>
                            <a:rPr lang="en-SE" dirty="0"/>
                            <a:t>5</a:t>
                          </a:r>
                        </a:p>
                      </a:txBody>
                      <a:tcPr/>
                    </a:tc>
                    <a:tc>
                      <a:txBody>
                        <a:bodyPr/>
                        <a:lstStyle/>
                        <a:p>
                          <a:pPr algn="ctr"/>
                          <a:r>
                            <a:rPr lang="en-SE" dirty="0"/>
                            <a:t>0</a:t>
                          </a:r>
                        </a:p>
                      </a:txBody>
                      <a:tcPr/>
                    </a:tc>
                    <a:extLst>
                      <a:ext uri="{0D108BD9-81ED-4DB2-BD59-A6C34878D82A}">
                        <a16:rowId xmlns:a16="http://schemas.microsoft.com/office/drawing/2014/main" val="4246223706"/>
                      </a:ext>
                    </a:extLst>
                  </a:tr>
                </a:tbl>
              </a:graphicData>
            </a:graphic>
          </p:graphicFrame>
        </mc:Choice>
        <mc:Fallback xmlns="">
          <p:graphicFrame>
            <p:nvGraphicFramePr>
              <p:cNvPr id="4" name="Table 5">
                <a:extLst>
                  <a:ext uri="{FF2B5EF4-FFF2-40B4-BE49-F238E27FC236}">
                    <a16:creationId xmlns:a16="http://schemas.microsoft.com/office/drawing/2014/main" id="{31C4282B-270B-252A-05A7-F6E77536951A}"/>
                  </a:ext>
                </a:extLst>
              </p:cNvPr>
              <p:cNvGraphicFramePr>
                <a:graphicFrameLocks noGrp="1"/>
              </p:cNvGraphicFramePr>
              <p:nvPr>
                <p:extLst>
                  <p:ext uri="{D42A27DB-BD31-4B8C-83A1-F6EECF244321}">
                    <p14:modId xmlns:p14="http://schemas.microsoft.com/office/powerpoint/2010/main" val="3856144433"/>
                  </p:ext>
                </p:extLst>
              </p:nvPr>
            </p:nvGraphicFramePr>
            <p:xfrm>
              <a:off x="7285387" y="1084181"/>
              <a:ext cx="4198491" cy="2287270"/>
            </p:xfrm>
            <a:graphic>
              <a:graphicData uri="http://schemas.openxmlformats.org/drawingml/2006/table">
                <a:tbl>
                  <a:tblPr firstRow="1" bandRow="1">
                    <a:tableStyleId>{073A0DAA-6AF3-43AB-8588-CEC1D06C72B9}</a:tableStyleId>
                  </a:tblPr>
                  <a:tblGrid>
                    <a:gridCol w="1399497">
                      <a:extLst>
                        <a:ext uri="{9D8B030D-6E8A-4147-A177-3AD203B41FA5}">
                          <a16:colId xmlns:a16="http://schemas.microsoft.com/office/drawing/2014/main" val="2149256404"/>
                        </a:ext>
                      </a:extLst>
                    </a:gridCol>
                    <a:gridCol w="1399497">
                      <a:extLst>
                        <a:ext uri="{9D8B030D-6E8A-4147-A177-3AD203B41FA5}">
                          <a16:colId xmlns:a16="http://schemas.microsoft.com/office/drawing/2014/main" val="387771551"/>
                        </a:ext>
                      </a:extLst>
                    </a:gridCol>
                    <a:gridCol w="1399497">
                      <a:extLst>
                        <a:ext uri="{9D8B030D-6E8A-4147-A177-3AD203B41FA5}">
                          <a16:colId xmlns:a16="http://schemas.microsoft.com/office/drawing/2014/main" val="2662388802"/>
                        </a:ext>
                      </a:extLst>
                    </a:gridCol>
                  </a:tblGrid>
                  <a:tr h="803910">
                    <a:tc>
                      <a:txBody>
                        <a:bodyPr/>
                        <a:lstStyle/>
                        <a:p>
                          <a:endParaRPr lang="en-SE"/>
                        </a:p>
                      </a:txBody>
                      <a:tcPr>
                        <a:blipFill>
                          <a:blip r:embed="rId3"/>
                          <a:stretch>
                            <a:fillRect t="-6250" r="-200901" b="-195313"/>
                          </a:stretch>
                        </a:blipFill>
                      </a:tcPr>
                    </a:tc>
                    <a:tc>
                      <a:txBody>
                        <a:bodyPr/>
                        <a:lstStyle/>
                        <a:p>
                          <a:endParaRPr lang="en-SE"/>
                        </a:p>
                      </a:txBody>
                      <a:tcPr>
                        <a:blipFill>
                          <a:blip r:embed="rId3"/>
                          <a:stretch>
                            <a:fillRect l="-100909" t="-6250" r="-102727" b="-195313"/>
                          </a:stretch>
                        </a:blipFill>
                      </a:tcPr>
                    </a:tc>
                    <a:tc>
                      <a:txBody>
                        <a:bodyPr/>
                        <a:lstStyle/>
                        <a:p>
                          <a:endParaRPr lang="en-SE"/>
                        </a:p>
                      </a:txBody>
                      <a:tcPr>
                        <a:blipFill>
                          <a:blip r:embed="rId3"/>
                          <a:stretch>
                            <a:fillRect l="-199099" t="-6250" r="-1802" b="-195313"/>
                          </a:stretch>
                        </a:blipFill>
                      </a:tcPr>
                    </a:tc>
                    <a:extLst>
                      <a:ext uri="{0D108BD9-81ED-4DB2-BD59-A6C34878D82A}">
                        <a16:rowId xmlns:a16="http://schemas.microsoft.com/office/drawing/2014/main" val="3908702873"/>
                      </a:ext>
                    </a:extLst>
                  </a:tr>
                  <a:tr h="370840">
                    <a:tc>
                      <a:txBody>
                        <a:bodyPr/>
                        <a:lstStyle/>
                        <a:p>
                          <a:pPr algn="ctr"/>
                          <a:r>
                            <a:rPr lang="en-SE" dirty="0"/>
                            <a:t>2</a:t>
                          </a:r>
                        </a:p>
                      </a:txBody>
                      <a:tcPr/>
                    </a:tc>
                    <a:tc>
                      <a:txBody>
                        <a:bodyPr/>
                        <a:lstStyle/>
                        <a:p>
                          <a:pPr algn="ctr"/>
                          <a:r>
                            <a:rPr lang="en-SE" dirty="0"/>
                            <a:t>2.1</a:t>
                          </a:r>
                        </a:p>
                      </a:txBody>
                      <a:tcPr/>
                    </a:tc>
                    <a:tc>
                      <a:txBody>
                        <a:bodyPr/>
                        <a:lstStyle/>
                        <a:p>
                          <a:pPr algn="ctr"/>
                          <a:r>
                            <a:rPr lang="en-SE" dirty="0"/>
                            <a:t>- 0.1</a:t>
                          </a:r>
                        </a:p>
                      </a:txBody>
                      <a:tcPr/>
                    </a:tc>
                    <a:extLst>
                      <a:ext uri="{0D108BD9-81ED-4DB2-BD59-A6C34878D82A}">
                        <a16:rowId xmlns:a16="http://schemas.microsoft.com/office/drawing/2014/main" val="1047689013"/>
                      </a:ext>
                    </a:extLst>
                  </a:tr>
                  <a:tr h="370840">
                    <a:tc>
                      <a:txBody>
                        <a:bodyPr/>
                        <a:lstStyle/>
                        <a:p>
                          <a:pPr algn="ctr"/>
                          <a:r>
                            <a:rPr lang="en-SE" dirty="0"/>
                            <a:t>3.5</a:t>
                          </a:r>
                        </a:p>
                      </a:txBody>
                      <a:tcPr/>
                    </a:tc>
                    <a:tc>
                      <a:txBody>
                        <a:bodyPr/>
                        <a:lstStyle/>
                        <a:p>
                          <a:pPr algn="ctr"/>
                          <a:r>
                            <a:rPr lang="en-SE" dirty="0"/>
                            <a:t>3.1</a:t>
                          </a:r>
                        </a:p>
                      </a:txBody>
                      <a:tcPr/>
                    </a:tc>
                    <a:tc>
                      <a:txBody>
                        <a:bodyPr/>
                        <a:lstStyle/>
                        <a:p>
                          <a:pPr algn="ctr"/>
                          <a:r>
                            <a:rPr lang="en-SE" dirty="0"/>
                            <a:t>0.4</a:t>
                          </a:r>
                        </a:p>
                      </a:txBody>
                      <a:tcPr/>
                    </a:tc>
                    <a:extLst>
                      <a:ext uri="{0D108BD9-81ED-4DB2-BD59-A6C34878D82A}">
                        <a16:rowId xmlns:a16="http://schemas.microsoft.com/office/drawing/2014/main" val="3384349492"/>
                      </a:ext>
                    </a:extLst>
                  </a:tr>
                  <a:tr h="370840">
                    <a:tc>
                      <a:txBody>
                        <a:bodyPr/>
                        <a:lstStyle/>
                        <a:p>
                          <a:pPr algn="ctr"/>
                          <a:r>
                            <a:rPr lang="en-SE" dirty="0"/>
                            <a:t>8.9</a:t>
                          </a:r>
                        </a:p>
                      </a:txBody>
                      <a:tcPr/>
                    </a:tc>
                    <a:tc>
                      <a:txBody>
                        <a:bodyPr/>
                        <a:lstStyle/>
                        <a:p>
                          <a:pPr algn="ctr"/>
                          <a:r>
                            <a:rPr lang="en-SE" dirty="0"/>
                            <a:t>8.8</a:t>
                          </a:r>
                        </a:p>
                      </a:txBody>
                      <a:tcPr/>
                    </a:tc>
                    <a:tc>
                      <a:txBody>
                        <a:bodyPr/>
                        <a:lstStyle/>
                        <a:p>
                          <a:pPr algn="ctr"/>
                          <a:r>
                            <a:rPr lang="en-SE" dirty="0"/>
                            <a:t>0.1</a:t>
                          </a:r>
                        </a:p>
                      </a:txBody>
                      <a:tcPr/>
                    </a:tc>
                    <a:extLst>
                      <a:ext uri="{0D108BD9-81ED-4DB2-BD59-A6C34878D82A}">
                        <a16:rowId xmlns:a16="http://schemas.microsoft.com/office/drawing/2014/main" val="3610265319"/>
                      </a:ext>
                    </a:extLst>
                  </a:tr>
                  <a:tr h="370840">
                    <a:tc>
                      <a:txBody>
                        <a:bodyPr/>
                        <a:lstStyle/>
                        <a:p>
                          <a:pPr algn="ctr"/>
                          <a:r>
                            <a:rPr lang="en-SE" dirty="0"/>
                            <a:t>5</a:t>
                          </a:r>
                        </a:p>
                      </a:txBody>
                      <a:tcPr/>
                    </a:tc>
                    <a:tc>
                      <a:txBody>
                        <a:bodyPr/>
                        <a:lstStyle/>
                        <a:p>
                          <a:pPr algn="ctr"/>
                          <a:r>
                            <a:rPr lang="en-SE" dirty="0"/>
                            <a:t>5</a:t>
                          </a:r>
                        </a:p>
                      </a:txBody>
                      <a:tcPr/>
                    </a:tc>
                    <a:tc>
                      <a:txBody>
                        <a:bodyPr/>
                        <a:lstStyle/>
                        <a:p>
                          <a:pPr algn="ctr"/>
                          <a:r>
                            <a:rPr lang="en-SE" dirty="0"/>
                            <a:t>0</a:t>
                          </a:r>
                        </a:p>
                      </a:txBody>
                      <a:tcPr/>
                    </a:tc>
                    <a:extLst>
                      <a:ext uri="{0D108BD9-81ED-4DB2-BD59-A6C34878D82A}">
                        <a16:rowId xmlns:a16="http://schemas.microsoft.com/office/drawing/2014/main" val="4246223706"/>
                      </a:ext>
                    </a:extLst>
                  </a:tr>
                </a:tbl>
              </a:graphicData>
            </a:graphic>
          </p:graphicFrame>
        </mc:Fallback>
      </mc:AlternateContent>
    </p:spTree>
    <p:extLst>
      <p:ext uri="{BB962C8B-B14F-4D97-AF65-F5344CB8AC3E}">
        <p14:creationId xmlns:p14="http://schemas.microsoft.com/office/powerpoint/2010/main" val="33521484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B1412-5961-3EC2-C541-CE0E94532F2D}"/>
              </a:ext>
            </a:extLst>
          </p:cNvPr>
          <p:cNvSpPr>
            <a:spLocks noGrp="1"/>
          </p:cNvSpPr>
          <p:nvPr>
            <p:ph type="title"/>
          </p:nvPr>
        </p:nvSpPr>
        <p:spPr/>
        <p:txBody>
          <a:bodyPr/>
          <a:lstStyle/>
          <a:p>
            <a:r>
              <a:rPr lang="en-SE" dirty="0"/>
              <a:t>What is Machine Learning?</a:t>
            </a:r>
          </a:p>
        </p:txBody>
      </p:sp>
      <p:pic>
        <p:nvPicPr>
          <p:cNvPr id="5" name="Content Placeholder 4" descr="A poster with a couple of children&#10;&#10;Description automatically generated">
            <a:extLst>
              <a:ext uri="{FF2B5EF4-FFF2-40B4-BE49-F238E27FC236}">
                <a16:creationId xmlns:a16="http://schemas.microsoft.com/office/drawing/2014/main" id="{69E01292-0B48-DD80-88E1-6DA50AD7C7D4}"/>
              </a:ext>
            </a:extLst>
          </p:cNvPr>
          <p:cNvPicPr>
            <a:picLocks noGrp="1" noChangeAspect="1"/>
          </p:cNvPicPr>
          <p:nvPr>
            <p:ph idx="1"/>
          </p:nvPr>
        </p:nvPicPr>
        <p:blipFill>
          <a:blip r:embed="rId2"/>
          <a:stretch>
            <a:fillRect/>
          </a:stretch>
        </p:blipFill>
        <p:spPr>
          <a:xfrm>
            <a:off x="406400" y="1440615"/>
            <a:ext cx="2184101" cy="5052260"/>
          </a:xfrm>
        </p:spPr>
      </p:pic>
      <p:pic>
        <p:nvPicPr>
          <p:cNvPr id="7" name="Picture 6" descr="A collage of two people&#10;&#10;Description automatically generated">
            <a:extLst>
              <a:ext uri="{FF2B5EF4-FFF2-40B4-BE49-F238E27FC236}">
                <a16:creationId xmlns:a16="http://schemas.microsoft.com/office/drawing/2014/main" id="{F7A48632-673A-17FD-F901-1368B2A9E368}"/>
              </a:ext>
            </a:extLst>
          </p:cNvPr>
          <p:cNvPicPr>
            <a:picLocks noChangeAspect="1"/>
          </p:cNvPicPr>
          <p:nvPr/>
        </p:nvPicPr>
        <p:blipFill>
          <a:blip r:embed="rId3"/>
          <a:stretch>
            <a:fillRect/>
          </a:stretch>
        </p:blipFill>
        <p:spPr>
          <a:xfrm>
            <a:off x="3701900" y="1440615"/>
            <a:ext cx="7651900" cy="2717800"/>
          </a:xfrm>
          <a:prstGeom prst="rect">
            <a:avLst/>
          </a:prstGeom>
        </p:spPr>
      </p:pic>
      <p:pic>
        <p:nvPicPr>
          <p:cNvPr id="9" name="Picture 8">
            <a:extLst>
              <a:ext uri="{FF2B5EF4-FFF2-40B4-BE49-F238E27FC236}">
                <a16:creationId xmlns:a16="http://schemas.microsoft.com/office/drawing/2014/main" id="{A2211C47-3FA0-901C-5A4C-4DE171530B10}"/>
              </a:ext>
            </a:extLst>
          </p:cNvPr>
          <p:cNvPicPr>
            <a:picLocks noChangeAspect="1"/>
          </p:cNvPicPr>
          <p:nvPr/>
        </p:nvPicPr>
        <p:blipFill>
          <a:blip r:embed="rId4"/>
          <a:stretch>
            <a:fillRect/>
          </a:stretch>
        </p:blipFill>
        <p:spPr>
          <a:xfrm>
            <a:off x="3701900" y="4158416"/>
            <a:ext cx="7651900" cy="2334460"/>
          </a:xfrm>
          <a:prstGeom prst="rect">
            <a:avLst/>
          </a:prstGeom>
        </p:spPr>
      </p:pic>
    </p:spTree>
    <p:extLst>
      <p:ext uri="{BB962C8B-B14F-4D97-AF65-F5344CB8AC3E}">
        <p14:creationId xmlns:p14="http://schemas.microsoft.com/office/powerpoint/2010/main" val="14960382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Model Assessment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443789"/>
                <a:ext cx="6493169" cy="5346432"/>
              </a:xfrm>
            </p:spPr>
            <p:txBody>
              <a:bodyPr>
                <a:normAutofit/>
              </a:bodyPr>
              <a:lstStyle/>
              <a:p>
                <a:pPr marL="457200" lvl="1" indent="0">
                  <a:buNone/>
                </a:pPr>
                <a:endParaRPr lang="sv-SE" sz="1800" dirty="0"/>
              </a:p>
              <a:p>
                <a:r>
                  <a:rPr lang="sv-SE" sz="2200" b="1" i="1" dirty="0" err="1"/>
                  <a:t>Residual</a:t>
                </a:r>
                <a:r>
                  <a:rPr lang="sv-SE" sz="2200" b="1" i="1" dirty="0"/>
                  <a:t> Standard </a:t>
                </a:r>
                <a:r>
                  <a:rPr lang="sv-SE" sz="2200" b="1" i="1" dirty="0" err="1"/>
                  <a:t>Error</a:t>
                </a:r>
                <a:r>
                  <a:rPr lang="sv-SE" sz="2200" b="1" i="1" dirty="0"/>
                  <a:t> (RSE) </a:t>
                </a:r>
                <a:r>
                  <a:rPr lang="sv-SE" sz="2200" dirty="0" err="1"/>
                  <a:t>quantifies</a:t>
                </a:r>
                <a:r>
                  <a:rPr lang="sv-SE" sz="2200" dirty="0"/>
                  <a:t> </a:t>
                </a:r>
                <a:r>
                  <a:rPr lang="sv-SE" sz="2200" dirty="0" err="1"/>
                  <a:t>error</a:t>
                </a:r>
                <a:r>
                  <a:rPr lang="sv-SE" sz="2200" dirty="0"/>
                  <a:t> in the </a:t>
                </a:r>
                <a:r>
                  <a:rPr lang="sv-SE" sz="2200" dirty="0" err="1"/>
                  <a:t>scale</a:t>
                </a:r>
                <a:r>
                  <a:rPr lang="sv-SE" sz="2200" dirty="0"/>
                  <a:t>/</a:t>
                </a:r>
                <a:r>
                  <a:rPr lang="sv-SE" sz="2200" dirty="0" err="1"/>
                  <a:t>unit</a:t>
                </a:r>
                <a:r>
                  <a:rPr lang="sv-SE" sz="2200" dirty="0"/>
                  <a:t> </a:t>
                </a:r>
                <a:r>
                  <a:rPr lang="sv-SE" sz="2200" dirty="0" err="1"/>
                  <a:t>of</a:t>
                </a:r>
                <a:r>
                  <a:rPr lang="sv-SE" sz="2200" dirty="0"/>
                  <a:t> </a:t>
                </a:r>
                <a14:m>
                  <m:oMath xmlns:m="http://schemas.openxmlformats.org/officeDocument/2006/math">
                    <m:r>
                      <a:rPr lang="sv-SE" sz="2400" b="1" i="1" smtClean="0">
                        <a:latin typeface="Cambria Math" panose="02040503050406030204" pitchFamily="18" charset="0"/>
                      </a:rPr>
                      <m:t>𝒀</m:t>
                    </m:r>
                  </m:oMath>
                </a14:m>
                <a:r>
                  <a:rPr lang="sv-SE" sz="2200" b="1" i="1" dirty="0"/>
                  <a:t> </a:t>
                </a:r>
                <a:r>
                  <a:rPr lang="sv-SE" sz="2200" dirty="0" err="1"/>
                  <a:t>using</a:t>
                </a:r>
                <a:r>
                  <a:rPr lang="sv-SE" sz="2200" dirty="0"/>
                  <a:t> the </a:t>
                </a:r>
                <a:r>
                  <a:rPr lang="sv-SE" sz="2200" dirty="0" err="1"/>
                  <a:t>formula</a:t>
                </a:r>
                <a:r>
                  <a:rPr lang="sv-SE" sz="2200" dirty="0"/>
                  <a:t>:</a:t>
                </a:r>
              </a:p>
              <a:p>
                <a:pPr marL="0" indent="0">
                  <a:buNone/>
                </a:pPr>
                <a:endParaRPr lang="sv-SE" sz="2200" dirty="0"/>
              </a:p>
              <a:p>
                <a:r>
                  <a:rPr lang="sv-SE" sz="2200" b="1" i="1" dirty="0"/>
                  <a:t>RSE</a:t>
                </a:r>
                <a:r>
                  <a:rPr lang="sv-SE" sz="2200" dirty="0"/>
                  <a:t> is the </a:t>
                </a:r>
                <a:r>
                  <a:rPr lang="sv-SE" sz="2200" dirty="0" err="1"/>
                  <a:t>average</a:t>
                </a:r>
                <a:r>
                  <a:rPr lang="sv-SE" sz="2200" dirty="0"/>
                  <a:t> deviation from </a:t>
                </a:r>
                <a:r>
                  <a:rPr lang="sv-SE" sz="2200" dirty="0" err="1"/>
                  <a:t>true</a:t>
                </a:r>
                <a:r>
                  <a:rPr lang="sv-SE" sz="2200" dirty="0"/>
                  <a:t> </a:t>
                </a:r>
                <a:r>
                  <a:rPr lang="sv-SE" sz="2200" dirty="0" err="1"/>
                  <a:t>response</a:t>
                </a:r>
                <a:r>
                  <a:rPr lang="sv-SE" sz="2200" dirty="0"/>
                  <a:t>. For ex, If RSE= 5 kilograms, </a:t>
                </a:r>
                <a:r>
                  <a:rPr lang="sv-SE" sz="2200" dirty="0" err="1"/>
                  <a:t>then</a:t>
                </a:r>
                <a:r>
                  <a:rPr lang="sv-SE" sz="2200" dirty="0"/>
                  <a:t> the </a:t>
                </a:r>
                <a:r>
                  <a:rPr lang="sv-SE" sz="2200" dirty="0" err="1"/>
                  <a:t>model</a:t>
                </a:r>
                <a:r>
                  <a:rPr lang="sv-SE" sz="2200" dirty="0"/>
                  <a:t> </a:t>
                </a:r>
                <a:r>
                  <a:rPr lang="sv-SE" sz="2200" dirty="0" err="1"/>
                  <a:t>prediction</a:t>
                </a:r>
                <a:r>
                  <a:rPr lang="sv-SE" sz="2200" dirty="0"/>
                  <a:t> </a:t>
                </a:r>
                <a:r>
                  <a:rPr lang="sv-SE" sz="2200" b="1" i="1" dirty="0"/>
                  <a:t>on </a:t>
                </a:r>
                <a:r>
                  <a:rPr lang="sv-SE" sz="2200" b="1" i="1" dirty="0" err="1"/>
                  <a:t>average</a:t>
                </a:r>
                <a:r>
                  <a:rPr lang="sv-SE" sz="2200" b="1" i="1" dirty="0"/>
                  <a:t> </a:t>
                </a:r>
                <a:r>
                  <a:rPr lang="sv-SE" sz="2200" dirty="0" err="1"/>
                  <a:t>will</a:t>
                </a:r>
                <a:r>
                  <a:rPr lang="sv-SE" sz="2200" dirty="0"/>
                  <a:t> be 5kgs </a:t>
                </a:r>
                <a:r>
                  <a:rPr lang="sv-SE" sz="2200" dirty="0" err="1"/>
                  <a:t>away</a:t>
                </a:r>
                <a:r>
                  <a:rPr lang="sv-SE" sz="2200" dirty="0"/>
                  <a:t> from </a:t>
                </a:r>
                <a:r>
                  <a:rPr lang="sv-SE" sz="2200" dirty="0" err="1"/>
                  <a:t>true</a:t>
                </a:r>
                <a:r>
                  <a:rPr lang="sv-SE" sz="2200" dirty="0"/>
                  <a:t> </a:t>
                </a:r>
                <a:r>
                  <a:rPr lang="sv-SE" sz="2200" dirty="0" err="1"/>
                  <a:t>response</a:t>
                </a:r>
                <a:endParaRPr lang="sv-SE" sz="2200" dirty="0"/>
              </a:p>
              <a:p>
                <a:r>
                  <a:rPr lang="sv-SE" sz="2200" b="1" i="1" dirty="0" err="1"/>
                  <a:t>Lower</a:t>
                </a:r>
                <a:r>
                  <a:rPr lang="sv-SE" sz="2200" dirty="0"/>
                  <a:t> is </a:t>
                </a:r>
                <a:r>
                  <a:rPr lang="sv-SE" sz="2200" b="1" i="1" dirty="0" err="1"/>
                  <a:t>better</a:t>
                </a:r>
                <a:endParaRPr lang="sv-SE" sz="2200" b="1" i="1" dirty="0"/>
              </a:p>
              <a:p>
                <a:endParaRPr lang="sv-SE" sz="2200" b="1" i="1" dirty="0"/>
              </a:p>
              <a:p>
                <a:pPr marL="914400" lvl="2" indent="0">
                  <a:buNone/>
                </a:pPr>
                <a:endParaRPr lang="sv-SE" b="1" i="1" dirty="0"/>
              </a:p>
            </p:txBody>
          </p:sp>
        </mc:Choice>
        <mc:Fallback xmlns="">
          <p:sp>
            <p:nvSpPr>
              <p:cNvPr id="3" name="Content Placeholder 2">
                <a:extLst>
                  <a:ext uri="{FF2B5EF4-FFF2-40B4-BE49-F238E27FC236}">
                    <a16:creationId xmlns:a16="http://schemas.microsoft.com/office/drawing/2014/main" id="{B444BD67-8AD9-2FEA-1D86-F40F8CDA3962}"/>
                  </a:ext>
                </a:extLst>
              </p:cNvPr>
              <p:cNvSpPr>
                <a:spLocks noGrp="1" noRot="1" noChangeAspect="1" noMove="1" noResize="1" noEditPoints="1" noAdjustHandles="1" noChangeArrowheads="1" noChangeShapeType="1" noTextEdit="1"/>
              </p:cNvSpPr>
              <p:nvPr>
                <p:ph idx="1"/>
              </p:nvPr>
            </p:nvSpPr>
            <p:spPr>
              <a:xfrm>
                <a:off x="792218" y="1443789"/>
                <a:ext cx="6493169" cy="5346432"/>
              </a:xfrm>
              <a:blipFill>
                <a:blip r:embed="rId2"/>
                <a:stretch>
                  <a:fillRect l="-1172" r="-781"/>
                </a:stretch>
              </a:blipFill>
            </p:spPr>
            <p:txBody>
              <a:bodyPr/>
              <a:lstStyle/>
              <a:p>
                <a:r>
                  <a:rPr lang="en-SE">
                    <a:noFill/>
                  </a:rPr>
                  <a:t> </a:t>
                </a:r>
              </a:p>
            </p:txBody>
          </p:sp>
        </mc:Fallback>
      </mc:AlternateContent>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mc:AlternateContent xmlns:mc="http://schemas.openxmlformats.org/markup-compatibility/2006" xmlns:a14="http://schemas.microsoft.com/office/drawing/2010/main">
        <mc:Choice Requires="a14">
          <p:graphicFrame>
            <p:nvGraphicFramePr>
              <p:cNvPr id="4" name="Table 5">
                <a:extLst>
                  <a:ext uri="{FF2B5EF4-FFF2-40B4-BE49-F238E27FC236}">
                    <a16:creationId xmlns:a16="http://schemas.microsoft.com/office/drawing/2014/main" id="{31C4282B-270B-252A-05A7-F6E77536951A}"/>
                  </a:ext>
                </a:extLst>
              </p:cNvPr>
              <p:cNvGraphicFramePr>
                <a:graphicFrameLocks noGrp="1"/>
              </p:cNvGraphicFramePr>
              <p:nvPr/>
            </p:nvGraphicFramePr>
            <p:xfrm>
              <a:off x="7285387" y="1084181"/>
              <a:ext cx="4198491" cy="2287270"/>
            </p:xfrm>
            <a:graphic>
              <a:graphicData uri="http://schemas.openxmlformats.org/drawingml/2006/table">
                <a:tbl>
                  <a:tblPr firstRow="1" bandRow="1">
                    <a:tableStyleId>{073A0DAA-6AF3-43AB-8588-CEC1D06C72B9}</a:tableStyleId>
                  </a:tblPr>
                  <a:tblGrid>
                    <a:gridCol w="1399497">
                      <a:extLst>
                        <a:ext uri="{9D8B030D-6E8A-4147-A177-3AD203B41FA5}">
                          <a16:colId xmlns:a16="http://schemas.microsoft.com/office/drawing/2014/main" val="2149256404"/>
                        </a:ext>
                      </a:extLst>
                    </a:gridCol>
                    <a:gridCol w="1399497">
                      <a:extLst>
                        <a:ext uri="{9D8B030D-6E8A-4147-A177-3AD203B41FA5}">
                          <a16:colId xmlns:a16="http://schemas.microsoft.com/office/drawing/2014/main" val="387771551"/>
                        </a:ext>
                      </a:extLst>
                    </a:gridCol>
                    <a:gridCol w="1399497">
                      <a:extLst>
                        <a:ext uri="{9D8B030D-6E8A-4147-A177-3AD203B41FA5}">
                          <a16:colId xmlns:a16="http://schemas.microsoft.com/office/drawing/2014/main" val="2662388802"/>
                        </a:ext>
                      </a:extLst>
                    </a:gridCol>
                  </a:tblGrid>
                  <a:tr h="167170">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r>
                                      <a:rPr lang="sv-SE" sz="2800" b="1" i="1" smtClean="0">
                                        <a:latin typeface="Cambria Math" panose="02040503050406030204" pitchFamily="18" charset="0"/>
                                      </a:rPr>
                                      <m:t>𝒀</m:t>
                                    </m:r>
                                  </m:e>
                                  <m:sub>
                                    <m:r>
                                      <a:rPr lang="sv-SE" sz="2800" b="1" i="1" smtClean="0">
                                        <a:latin typeface="Cambria Math" panose="02040503050406030204" pitchFamily="18" charset="0"/>
                                      </a:rPr>
                                      <m:t>𝒊</m:t>
                                    </m:r>
                                  </m:sub>
                                </m:sSub>
                              </m:oMath>
                            </m:oMathPara>
                          </a14:m>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acc>
                                      <m:accPr>
                                        <m:chr m:val="̂"/>
                                        <m:ctrlPr>
                                          <a:rPr lang="sv-SE" sz="2800" b="1" i="1" smtClean="0">
                                            <a:latin typeface="Cambria Math" panose="02040503050406030204" pitchFamily="18" charset="0"/>
                                          </a:rPr>
                                        </m:ctrlPr>
                                      </m:accPr>
                                      <m:e>
                                        <m:r>
                                          <a:rPr lang="sv-SE" sz="2800" b="1" i="1" smtClean="0">
                                            <a:latin typeface="Cambria Math" panose="02040503050406030204" pitchFamily="18" charset="0"/>
                                          </a:rPr>
                                          <m:t>𝒀</m:t>
                                        </m:r>
                                      </m:e>
                                    </m:acc>
                                  </m:e>
                                  <m:sub>
                                    <m:r>
                                      <a:rPr lang="sv-SE" sz="2800" b="1" i="1" smtClean="0">
                                        <a:latin typeface="Cambria Math" panose="02040503050406030204" pitchFamily="18" charset="0"/>
                                      </a:rPr>
                                      <m:t>𝒊</m:t>
                                    </m:r>
                                  </m:sub>
                                </m:sSub>
                              </m:oMath>
                            </m:oMathPara>
                          </a14:m>
                          <a:endParaRPr lang="sv-SE" b="1" dirty="0"/>
                        </a:p>
                        <a:p>
                          <a:pPr algn="ctr"/>
                          <a:endParaRPr lang="en-SE"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sv-SE" sz="2800" b="1" i="1" smtClean="0">
                                        <a:latin typeface="Cambria Math" panose="02040503050406030204" pitchFamily="18" charset="0"/>
                                      </a:rPr>
                                    </m:ctrlPr>
                                  </m:sSubPr>
                                  <m:e>
                                    <m:r>
                                      <a:rPr lang="sv-SE" sz="2800" b="1" i="1" smtClean="0">
                                        <a:latin typeface="Cambria Math" panose="02040503050406030204" pitchFamily="18" charset="0"/>
                                      </a:rPr>
                                      <m:t>𝝐</m:t>
                                    </m:r>
                                  </m:e>
                                  <m:sub>
                                    <m:r>
                                      <a:rPr lang="sv-SE" sz="2800" b="1" i="1" smtClean="0">
                                        <a:latin typeface="Cambria Math" panose="02040503050406030204" pitchFamily="18" charset="0"/>
                                      </a:rPr>
                                      <m:t>𝒊</m:t>
                                    </m:r>
                                  </m:sub>
                                </m:sSub>
                              </m:oMath>
                            </m:oMathPara>
                          </a14:m>
                          <a:endParaRPr lang="en-SE" dirty="0"/>
                        </a:p>
                      </a:txBody>
                      <a:tcPr/>
                    </a:tc>
                    <a:extLst>
                      <a:ext uri="{0D108BD9-81ED-4DB2-BD59-A6C34878D82A}">
                        <a16:rowId xmlns:a16="http://schemas.microsoft.com/office/drawing/2014/main" val="3908702873"/>
                      </a:ext>
                    </a:extLst>
                  </a:tr>
                  <a:tr h="370840">
                    <a:tc>
                      <a:txBody>
                        <a:bodyPr/>
                        <a:lstStyle/>
                        <a:p>
                          <a:pPr algn="ctr"/>
                          <a:r>
                            <a:rPr lang="en-SE" dirty="0"/>
                            <a:t>2</a:t>
                          </a:r>
                        </a:p>
                      </a:txBody>
                      <a:tcPr/>
                    </a:tc>
                    <a:tc>
                      <a:txBody>
                        <a:bodyPr/>
                        <a:lstStyle/>
                        <a:p>
                          <a:pPr algn="ctr"/>
                          <a:r>
                            <a:rPr lang="en-SE" dirty="0"/>
                            <a:t>2.1</a:t>
                          </a:r>
                        </a:p>
                      </a:txBody>
                      <a:tcPr/>
                    </a:tc>
                    <a:tc>
                      <a:txBody>
                        <a:bodyPr/>
                        <a:lstStyle/>
                        <a:p>
                          <a:pPr algn="ctr"/>
                          <a:r>
                            <a:rPr lang="en-SE" dirty="0"/>
                            <a:t>- 0.1</a:t>
                          </a:r>
                        </a:p>
                      </a:txBody>
                      <a:tcPr/>
                    </a:tc>
                    <a:extLst>
                      <a:ext uri="{0D108BD9-81ED-4DB2-BD59-A6C34878D82A}">
                        <a16:rowId xmlns:a16="http://schemas.microsoft.com/office/drawing/2014/main" val="1047689013"/>
                      </a:ext>
                    </a:extLst>
                  </a:tr>
                  <a:tr h="370840">
                    <a:tc>
                      <a:txBody>
                        <a:bodyPr/>
                        <a:lstStyle/>
                        <a:p>
                          <a:pPr algn="ctr"/>
                          <a:r>
                            <a:rPr lang="en-SE" dirty="0"/>
                            <a:t>3.5</a:t>
                          </a:r>
                        </a:p>
                      </a:txBody>
                      <a:tcPr/>
                    </a:tc>
                    <a:tc>
                      <a:txBody>
                        <a:bodyPr/>
                        <a:lstStyle/>
                        <a:p>
                          <a:pPr algn="ctr"/>
                          <a:r>
                            <a:rPr lang="en-SE" dirty="0"/>
                            <a:t>3.1</a:t>
                          </a:r>
                        </a:p>
                      </a:txBody>
                      <a:tcPr/>
                    </a:tc>
                    <a:tc>
                      <a:txBody>
                        <a:bodyPr/>
                        <a:lstStyle/>
                        <a:p>
                          <a:pPr algn="ctr"/>
                          <a:r>
                            <a:rPr lang="en-SE" dirty="0"/>
                            <a:t>0.4</a:t>
                          </a:r>
                        </a:p>
                      </a:txBody>
                      <a:tcPr/>
                    </a:tc>
                    <a:extLst>
                      <a:ext uri="{0D108BD9-81ED-4DB2-BD59-A6C34878D82A}">
                        <a16:rowId xmlns:a16="http://schemas.microsoft.com/office/drawing/2014/main" val="3384349492"/>
                      </a:ext>
                    </a:extLst>
                  </a:tr>
                  <a:tr h="370840">
                    <a:tc>
                      <a:txBody>
                        <a:bodyPr/>
                        <a:lstStyle/>
                        <a:p>
                          <a:pPr algn="ctr"/>
                          <a:r>
                            <a:rPr lang="en-SE" dirty="0"/>
                            <a:t>8.9</a:t>
                          </a:r>
                        </a:p>
                      </a:txBody>
                      <a:tcPr/>
                    </a:tc>
                    <a:tc>
                      <a:txBody>
                        <a:bodyPr/>
                        <a:lstStyle/>
                        <a:p>
                          <a:pPr algn="ctr"/>
                          <a:r>
                            <a:rPr lang="en-SE" dirty="0"/>
                            <a:t>8.8</a:t>
                          </a:r>
                        </a:p>
                      </a:txBody>
                      <a:tcPr/>
                    </a:tc>
                    <a:tc>
                      <a:txBody>
                        <a:bodyPr/>
                        <a:lstStyle/>
                        <a:p>
                          <a:pPr algn="ctr"/>
                          <a:r>
                            <a:rPr lang="en-SE" dirty="0"/>
                            <a:t>0.1</a:t>
                          </a:r>
                        </a:p>
                      </a:txBody>
                      <a:tcPr/>
                    </a:tc>
                    <a:extLst>
                      <a:ext uri="{0D108BD9-81ED-4DB2-BD59-A6C34878D82A}">
                        <a16:rowId xmlns:a16="http://schemas.microsoft.com/office/drawing/2014/main" val="3610265319"/>
                      </a:ext>
                    </a:extLst>
                  </a:tr>
                  <a:tr h="370840">
                    <a:tc>
                      <a:txBody>
                        <a:bodyPr/>
                        <a:lstStyle/>
                        <a:p>
                          <a:pPr algn="ctr"/>
                          <a:r>
                            <a:rPr lang="en-SE" dirty="0"/>
                            <a:t>5</a:t>
                          </a:r>
                        </a:p>
                      </a:txBody>
                      <a:tcPr/>
                    </a:tc>
                    <a:tc>
                      <a:txBody>
                        <a:bodyPr/>
                        <a:lstStyle/>
                        <a:p>
                          <a:pPr algn="ctr"/>
                          <a:r>
                            <a:rPr lang="en-SE" dirty="0"/>
                            <a:t>5</a:t>
                          </a:r>
                        </a:p>
                      </a:txBody>
                      <a:tcPr/>
                    </a:tc>
                    <a:tc>
                      <a:txBody>
                        <a:bodyPr/>
                        <a:lstStyle/>
                        <a:p>
                          <a:pPr algn="ctr"/>
                          <a:r>
                            <a:rPr lang="en-SE" dirty="0"/>
                            <a:t>0</a:t>
                          </a:r>
                        </a:p>
                      </a:txBody>
                      <a:tcPr/>
                    </a:tc>
                    <a:extLst>
                      <a:ext uri="{0D108BD9-81ED-4DB2-BD59-A6C34878D82A}">
                        <a16:rowId xmlns:a16="http://schemas.microsoft.com/office/drawing/2014/main" val="4246223706"/>
                      </a:ext>
                    </a:extLst>
                  </a:tr>
                </a:tbl>
              </a:graphicData>
            </a:graphic>
          </p:graphicFrame>
        </mc:Choice>
        <mc:Fallback xmlns="">
          <p:graphicFrame>
            <p:nvGraphicFramePr>
              <p:cNvPr id="4" name="Table 5">
                <a:extLst>
                  <a:ext uri="{FF2B5EF4-FFF2-40B4-BE49-F238E27FC236}">
                    <a16:creationId xmlns:a16="http://schemas.microsoft.com/office/drawing/2014/main" id="{31C4282B-270B-252A-05A7-F6E77536951A}"/>
                  </a:ext>
                </a:extLst>
              </p:cNvPr>
              <p:cNvGraphicFramePr>
                <a:graphicFrameLocks noGrp="1"/>
              </p:cNvGraphicFramePr>
              <p:nvPr>
                <p:extLst>
                  <p:ext uri="{D42A27DB-BD31-4B8C-83A1-F6EECF244321}">
                    <p14:modId xmlns:p14="http://schemas.microsoft.com/office/powerpoint/2010/main" val="3856144433"/>
                  </p:ext>
                </p:extLst>
              </p:nvPr>
            </p:nvGraphicFramePr>
            <p:xfrm>
              <a:off x="7285387" y="1084181"/>
              <a:ext cx="4198491" cy="2287270"/>
            </p:xfrm>
            <a:graphic>
              <a:graphicData uri="http://schemas.openxmlformats.org/drawingml/2006/table">
                <a:tbl>
                  <a:tblPr firstRow="1" bandRow="1">
                    <a:tableStyleId>{073A0DAA-6AF3-43AB-8588-CEC1D06C72B9}</a:tableStyleId>
                  </a:tblPr>
                  <a:tblGrid>
                    <a:gridCol w="1399497">
                      <a:extLst>
                        <a:ext uri="{9D8B030D-6E8A-4147-A177-3AD203B41FA5}">
                          <a16:colId xmlns:a16="http://schemas.microsoft.com/office/drawing/2014/main" val="2149256404"/>
                        </a:ext>
                      </a:extLst>
                    </a:gridCol>
                    <a:gridCol w="1399497">
                      <a:extLst>
                        <a:ext uri="{9D8B030D-6E8A-4147-A177-3AD203B41FA5}">
                          <a16:colId xmlns:a16="http://schemas.microsoft.com/office/drawing/2014/main" val="387771551"/>
                        </a:ext>
                      </a:extLst>
                    </a:gridCol>
                    <a:gridCol w="1399497">
                      <a:extLst>
                        <a:ext uri="{9D8B030D-6E8A-4147-A177-3AD203B41FA5}">
                          <a16:colId xmlns:a16="http://schemas.microsoft.com/office/drawing/2014/main" val="2662388802"/>
                        </a:ext>
                      </a:extLst>
                    </a:gridCol>
                  </a:tblGrid>
                  <a:tr h="803910">
                    <a:tc>
                      <a:txBody>
                        <a:bodyPr/>
                        <a:lstStyle/>
                        <a:p>
                          <a:endParaRPr lang="en-SE"/>
                        </a:p>
                      </a:txBody>
                      <a:tcPr>
                        <a:blipFill>
                          <a:blip r:embed="rId3"/>
                          <a:stretch>
                            <a:fillRect t="-6250" r="-200901" b="-195313"/>
                          </a:stretch>
                        </a:blipFill>
                      </a:tcPr>
                    </a:tc>
                    <a:tc>
                      <a:txBody>
                        <a:bodyPr/>
                        <a:lstStyle/>
                        <a:p>
                          <a:endParaRPr lang="en-SE"/>
                        </a:p>
                      </a:txBody>
                      <a:tcPr>
                        <a:blipFill>
                          <a:blip r:embed="rId3"/>
                          <a:stretch>
                            <a:fillRect l="-100909" t="-6250" r="-102727" b="-195313"/>
                          </a:stretch>
                        </a:blipFill>
                      </a:tcPr>
                    </a:tc>
                    <a:tc>
                      <a:txBody>
                        <a:bodyPr/>
                        <a:lstStyle/>
                        <a:p>
                          <a:endParaRPr lang="en-SE"/>
                        </a:p>
                      </a:txBody>
                      <a:tcPr>
                        <a:blipFill>
                          <a:blip r:embed="rId3"/>
                          <a:stretch>
                            <a:fillRect l="-199099" t="-6250" r="-1802" b="-195313"/>
                          </a:stretch>
                        </a:blipFill>
                      </a:tcPr>
                    </a:tc>
                    <a:extLst>
                      <a:ext uri="{0D108BD9-81ED-4DB2-BD59-A6C34878D82A}">
                        <a16:rowId xmlns:a16="http://schemas.microsoft.com/office/drawing/2014/main" val="3908702873"/>
                      </a:ext>
                    </a:extLst>
                  </a:tr>
                  <a:tr h="370840">
                    <a:tc>
                      <a:txBody>
                        <a:bodyPr/>
                        <a:lstStyle/>
                        <a:p>
                          <a:pPr algn="ctr"/>
                          <a:r>
                            <a:rPr lang="en-SE" dirty="0"/>
                            <a:t>2</a:t>
                          </a:r>
                        </a:p>
                      </a:txBody>
                      <a:tcPr/>
                    </a:tc>
                    <a:tc>
                      <a:txBody>
                        <a:bodyPr/>
                        <a:lstStyle/>
                        <a:p>
                          <a:pPr algn="ctr"/>
                          <a:r>
                            <a:rPr lang="en-SE" dirty="0"/>
                            <a:t>2.1</a:t>
                          </a:r>
                        </a:p>
                      </a:txBody>
                      <a:tcPr/>
                    </a:tc>
                    <a:tc>
                      <a:txBody>
                        <a:bodyPr/>
                        <a:lstStyle/>
                        <a:p>
                          <a:pPr algn="ctr"/>
                          <a:r>
                            <a:rPr lang="en-SE" dirty="0"/>
                            <a:t>- 0.1</a:t>
                          </a:r>
                        </a:p>
                      </a:txBody>
                      <a:tcPr/>
                    </a:tc>
                    <a:extLst>
                      <a:ext uri="{0D108BD9-81ED-4DB2-BD59-A6C34878D82A}">
                        <a16:rowId xmlns:a16="http://schemas.microsoft.com/office/drawing/2014/main" val="1047689013"/>
                      </a:ext>
                    </a:extLst>
                  </a:tr>
                  <a:tr h="370840">
                    <a:tc>
                      <a:txBody>
                        <a:bodyPr/>
                        <a:lstStyle/>
                        <a:p>
                          <a:pPr algn="ctr"/>
                          <a:r>
                            <a:rPr lang="en-SE" dirty="0"/>
                            <a:t>3.5</a:t>
                          </a:r>
                        </a:p>
                      </a:txBody>
                      <a:tcPr/>
                    </a:tc>
                    <a:tc>
                      <a:txBody>
                        <a:bodyPr/>
                        <a:lstStyle/>
                        <a:p>
                          <a:pPr algn="ctr"/>
                          <a:r>
                            <a:rPr lang="en-SE" dirty="0"/>
                            <a:t>3.1</a:t>
                          </a:r>
                        </a:p>
                      </a:txBody>
                      <a:tcPr/>
                    </a:tc>
                    <a:tc>
                      <a:txBody>
                        <a:bodyPr/>
                        <a:lstStyle/>
                        <a:p>
                          <a:pPr algn="ctr"/>
                          <a:r>
                            <a:rPr lang="en-SE" dirty="0"/>
                            <a:t>0.4</a:t>
                          </a:r>
                        </a:p>
                      </a:txBody>
                      <a:tcPr/>
                    </a:tc>
                    <a:extLst>
                      <a:ext uri="{0D108BD9-81ED-4DB2-BD59-A6C34878D82A}">
                        <a16:rowId xmlns:a16="http://schemas.microsoft.com/office/drawing/2014/main" val="3384349492"/>
                      </a:ext>
                    </a:extLst>
                  </a:tr>
                  <a:tr h="370840">
                    <a:tc>
                      <a:txBody>
                        <a:bodyPr/>
                        <a:lstStyle/>
                        <a:p>
                          <a:pPr algn="ctr"/>
                          <a:r>
                            <a:rPr lang="en-SE" dirty="0"/>
                            <a:t>8.9</a:t>
                          </a:r>
                        </a:p>
                      </a:txBody>
                      <a:tcPr/>
                    </a:tc>
                    <a:tc>
                      <a:txBody>
                        <a:bodyPr/>
                        <a:lstStyle/>
                        <a:p>
                          <a:pPr algn="ctr"/>
                          <a:r>
                            <a:rPr lang="en-SE" dirty="0"/>
                            <a:t>8.8</a:t>
                          </a:r>
                        </a:p>
                      </a:txBody>
                      <a:tcPr/>
                    </a:tc>
                    <a:tc>
                      <a:txBody>
                        <a:bodyPr/>
                        <a:lstStyle/>
                        <a:p>
                          <a:pPr algn="ctr"/>
                          <a:r>
                            <a:rPr lang="en-SE" dirty="0"/>
                            <a:t>0.1</a:t>
                          </a:r>
                        </a:p>
                      </a:txBody>
                      <a:tcPr/>
                    </a:tc>
                    <a:extLst>
                      <a:ext uri="{0D108BD9-81ED-4DB2-BD59-A6C34878D82A}">
                        <a16:rowId xmlns:a16="http://schemas.microsoft.com/office/drawing/2014/main" val="3610265319"/>
                      </a:ext>
                    </a:extLst>
                  </a:tr>
                  <a:tr h="370840">
                    <a:tc>
                      <a:txBody>
                        <a:bodyPr/>
                        <a:lstStyle/>
                        <a:p>
                          <a:pPr algn="ctr"/>
                          <a:r>
                            <a:rPr lang="en-SE" dirty="0"/>
                            <a:t>5</a:t>
                          </a:r>
                        </a:p>
                      </a:txBody>
                      <a:tcPr/>
                    </a:tc>
                    <a:tc>
                      <a:txBody>
                        <a:bodyPr/>
                        <a:lstStyle/>
                        <a:p>
                          <a:pPr algn="ctr"/>
                          <a:r>
                            <a:rPr lang="en-SE" dirty="0"/>
                            <a:t>5</a:t>
                          </a:r>
                        </a:p>
                      </a:txBody>
                      <a:tcPr/>
                    </a:tc>
                    <a:tc>
                      <a:txBody>
                        <a:bodyPr/>
                        <a:lstStyle/>
                        <a:p>
                          <a:pPr algn="ctr"/>
                          <a:r>
                            <a:rPr lang="en-SE" dirty="0"/>
                            <a:t>0</a:t>
                          </a:r>
                        </a:p>
                      </a:txBody>
                      <a:tcPr/>
                    </a:tc>
                    <a:extLst>
                      <a:ext uri="{0D108BD9-81ED-4DB2-BD59-A6C34878D82A}">
                        <a16:rowId xmlns:a16="http://schemas.microsoft.com/office/drawing/2014/main" val="4246223706"/>
                      </a:ext>
                    </a:extLst>
                  </a:tr>
                </a:tbl>
              </a:graphicData>
            </a:graphic>
          </p:graphicFrame>
        </mc:Fallback>
      </mc:AlternateContent>
    </p:spTree>
    <p:extLst>
      <p:ext uri="{BB962C8B-B14F-4D97-AF65-F5344CB8AC3E}">
        <p14:creationId xmlns:p14="http://schemas.microsoft.com/office/powerpoint/2010/main" val="15886333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Model Assessment (Quiz)</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443789"/>
            <a:ext cx="11255403" cy="5346432"/>
          </a:xfrm>
        </p:spPr>
        <p:txBody>
          <a:bodyPr>
            <a:normAutofit/>
          </a:bodyPr>
          <a:lstStyle/>
          <a:p>
            <a:r>
              <a:rPr lang="sv-SE" sz="2200" i="1" dirty="0"/>
              <a:t>Problem: </a:t>
            </a:r>
            <a:r>
              <a:rPr lang="sv-SE" sz="2200" i="1" dirty="0" err="1"/>
              <a:t>We</a:t>
            </a:r>
            <a:r>
              <a:rPr lang="sv-SE" sz="2200" i="1" dirty="0"/>
              <a:t> </a:t>
            </a:r>
            <a:r>
              <a:rPr lang="sv-SE" sz="2200" i="1" dirty="0" err="1"/>
              <a:t>want</a:t>
            </a:r>
            <a:r>
              <a:rPr lang="sv-SE" sz="2200" i="1" dirty="0"/>
              <a:t> to </a:t>
            </a:r>
            <a:r>
              <a:rPr lang="sv-SE" sz="2200" i="1" dirty="0" err="1"/>
              <a:t>predict</a:t>
            </a:r>
            <a:r>
              <a:rPr lang="sv-SE" sz="2200" i="1" dirty="0"/>
              <a:t> </a:t>
            </a:r>
            <a:r>
              <a:rPr lang="sv-SE" sz="2200" i="1" dirty="0" err="1"/>
              <a:t>Sales</a:t>
            </a:r>
            <a:r>
              <a:rPr lang="sv-SE" sz="2200" i="1" dirty="0"/>
              <a:t> (in </a:t>
            </a:r>
            <a:r>
              <a:rPr lang="sv-SE" sz="2200" i="1" dirty="0" err="1"/>
              <a:t>units</a:t>
            </a:r>
            <a:r>
              <a:rPr lang="sv-SE" sz="2200" i="1" dirty="0"/>
              <a:t>) </a:t>
            </a:r>
            <a:r>
              <a:rPr lang="sv-SE" sz="2200" i="1" dirty="0" err="1"/>
              <a:t>of</a:t>
            </a:r>
            <a:r>
              <a:rPr lang="sv-SE" sz="2200" i="1" dirty="0"/>
              <a:t> the </a:t>
            </a:r>
            <a:r>
              <a:rPr lang="sv-SE" sz="2200" i="1" dirty="0" err="1"/>
              <a:t>next</a:t>
            </a:r>
            <a:r>
              <a:rPr lang="sv-SE" sz="2200" i="1" dirty="0"/>
              <a:t> ”Call </a:t>
            </a:r>
            <a:r>
              <a:rPr lang="sv-SE" sz="2200" i="1" dirty="0" err="1"/>
              <a:t>of</a:t>
            </a:r>
            <a:r>
              <a:rPr lang="sv-SE" sz="2200" i="1" dirty="0"/>
              <a:t> </a:t>
            </a:r>
            <a:r>
              <a:rPr lang="sv-SE" sz="2200" i="1" dirty="0" err="1"/>
              <a:t>Duty</a:t>
            </a:r>
            <a:r>
              <a:rPr lang="sv-SE" sz="2200" i="1" dirty="0"/>
              <a:t>” </a:t>
            </a:r>
            <a:r>
              <a:rPr lang="sv-SE" sz="2200" i="1" dirty="0" err="1"/>
              <a:t>based</a:t>
            </a:r>
            <a:r>
              <a:rPr lang="sv-SE" sz="2200" i="1" dirty="0"/>
              <a:t> on the no. </a:t>
            </a:r>
            <a:r>
              <a:rPr lang="sv-SE" sz="2200" i="1" dirty="0" err="1"/>
              <a:t>of</a:t>
            </a:r>
            <a:r>
              <a:rPr lang="sv-SE" sz="2200" i="1" dirty="0"/>
              <a:t> Social Media posts. </a:t>
            </a:r>
            <a:r>
              <a:rPr lang="sv-SE" sz="2200" i="1" dirty="0" err="1"/>
              <a:t>Two</a:t>
            </a:r>
            <a:r>
              <a:rPr lang="sv-SE" sz="2200" i="1" dirty="0"/>
              <a:t> Data Scientist, </a:t>
            </a:r>
            <a:r>
              <a:rPr lang="sv-SE" sz="2200" i="1" dirty="0" err="1"/>
              <a:t>one</a:t>
            </a:r>
            <a:r>
              <a:rPr lang="sv-SE" sz="2200" i="1" dirty="0"/>
              <a:t> a game freak and </a:t>
            </a:r>
            <a:r>
              <a:rPr lang="sv-SE" sz="2200" i="1" dirty="0" err="1"/>
              <a:t>another</a:t>
            </a:r>
            <a:r>
              <a:rPr lang="sv-SE" sz="2200" i="1" dirty="0"/>
              <a:t> a stats </a:t>
            </a:r>
            <a:r>
              <a:rPr lang="sv-SE" sz="2200" i="1" dirty="0" err="1"/>
              <a:t>nerd</a:t>
            </a:r>
            <a:r>
              <a:rPr lang="sv-SE" sz="2200" i="1" dirty="0"/>
              <a:t> </a:t>
            </a:r>
            <a:r>
              <a:rPr lang="sv-SE" sz="2200" i="1" dirty="0" err="1"/>
              <a:t>build</a:t>
            </a:r>
            <a:r>
              <a:rPr lang="sv-SE" sz="2200" i="1" dirty="0"/>
              <a:t> </a:t>
            </a:r>
            <a:r>
              <a:rPr lang="sv-SE" sz="2200" i="1" dirty="0" err="1"/>
              <a:t>Linear</a:t>
            </a:r>
            <a:r>
              <a:rPr lang="sv-SE" sz="2200" i="1" dirty="0"/>
              <a:t> Regression </a:t>
            </a:r>
            <a:r>
              <a:rPr lang="sv-SE" sz="2200" i="1" dirty="0" err="1"/>
              <a:t>Models</a:t>
            </a:r>
            <a:r>
              <a:rPr lang="sv-SE" sz="2200" i="1" dirty="0"/>
              <a:t>. </a:t>
            </a:r>
            <a:r>
              <a:rPr lang="sv-SE" sz="2200" i="1" dirty="0" err="1"/>
              <a:t>Which</a:t>
            </a:r>
            <a:r>
              <a:rPr lang="sv-SE" sz="2200" i="1" dirty="0"/>
              <a:t> </a:t>
            </a:r>
            <a:r>
              <a:rPr lang="sv-SE" sz="2200" i="1" dirty="0" err="1"/>
              <a:t>Model</a:t>
            </a:r>
            <a:r>
              <a:rPr lang="sv-SE" sz="2200" i="1" dirty="0"/>
              <a:t> </a:t>
            </a:r>
            <a:r>
              <a:rPr lang="sv-SE" sz="2200" i="1" dirty="0" err="1"/>
              <a:t>should</a:t>
            </a:r>
            <a:r>
              <a:rPr lang="sv-SE" sz="2200" i="1" dirty="0"/>
              <a:t> </a:t>
            </a:r>
            <a:r>
              <a:rPr lang="sv-SE" sz="2200" i="1" dirty="0" err="1"/>
              <a:t>you</a:t>
            </a:r>
            <a:r>
              <a:rPr lang="sv-SE" sz="2200" i="1" dirty="0"/>
              <a:t> </a:t>
            </a:r>
            <a:r>
              <a:rPr lang="sv-SE" sz="2200" i="1" dirty="0" err="1"/>
              <a:t>choose</a:t>
            </a:r>
            <a:r>
              <a:rPr lang="sv-SE" sz="2200" i="1" dirty="0"/>
              <a:t> </a:t>
            </a:r>
            <a:r>
              <a:rPr lang="sv-SE" sz="2200" i="1" dirty="0" err="1"/>
              <a:t>based</a:t>
            </a:r>
            <a:r>
              <a:rPr lang="sv-SE" sz="2200" i="1" dirty="0"/>
              <a:t> on the RSE?</a:t>
            </a:r>
          </a:p>
          <a:p>
            <a:pPr lvl="1"/>
            <a:r>
              <a:rPr lang="sv-SE" sz="1800" i="1" dirty="0"/>
              <a:t>Game Freak Data </a:t>
            </a:r>
            <a:r>
              <a:rPr lang="sv-SE" sz="1800" i="1" dirty="0" err="1"/>
              <a:t>Scientist’s</a:t>
            </a:r>
            <a:r>
              <a:rPr lang="sv-SE" sz="1800" i="1" dirty="0"/>
              <a:t> RSE: 9400 </a:t>
            </a:r>
            <a:r>
              <a:rPr lang="sv-SE" sz="1800" i="1" dirty="0" err="1"/>
              <a:t>units</a:t>
            </a:r>
            <a:endParaRPr lang="sv-SE" sz="1800" i="1" dirty="0"/>
          </a:p>
          <a:p>
            <a:pPr lvl="1"/>
            <a:r>
              <a:rPr lang="sv-SE" sz="1800" i="1" dirty="0"/>
              <a:t>Stats </a:t>
            </a:r>
            <a:r>
              <a:rPr lang="sv-SE" sz="1800" i="1" dirty="0" err="1"/>
              <a:t>Nerd</a:t>
            </a:r>
            <a:r>
              <a:rPr lang="sv-SE" sz="1800" i="1" dirty="0"/>
              <a:t> Data </a:t>
            </a:r>
            <a:r>
              <a:rPr lang="sv-SE" sz="1800" i="1" dirty="0" err="1"/>
              <a:t>Scientist’s</a:t>
            </a:r>
            <a:r>
              <a:rPr lang="sv-SE" sz="1800" i="1" dirty="0"/>
              <a:t> RSE: 3000 </a:t>
            </a:r>
            <a:r>
              <a:rPr lang="sv-SE" sz="1800" i="1" dirty="0" err="1"/>
              <a:t>units</a:t>
            </a:r>
            <a:endParaRPr lang="sv-SE" sz="1800" i="1" dirty="0"/>
          </a:p>
          <a:p>
            <a:r>
              <a:rPr lang="sv-SE" sz="2200" i="1" dirty="0"/>
              <a:t>Problem: </a:t>
            </a:r>
            <a:r>
              <a:rPr lang="sv-SE" sz="2200" i="1" dirty="0" err="1"/>
              <a:t>We</a:t>
            </a:r>
            <a:r>
              <a:rPr lang="sv-SE" sz="2200" i="1" dirty="0"/>
              <a:t> </a:t>
            </a:r>
            <a:r>
              <a:rPr lang="sv-SE" sz="2200" i="1" dirty="0" err="1"/>
              <a:t>want</a:t>
            </a:r>
            <a:r>
              <a:rPr lang="sv-SE" sz="2200" i="1" dirty="0"/>
              <a:t> to </a:t>
            </a:r>
            <a:r>
              <a:rPr lang="sv-SE" sz="2200" i="1" dirty="0" err="1"/>
              <a:t>predict</a:t>
            </a:r>
            <a:r>
              <a:rPr lang="sv-SE" sz="2200" i="1" dirty="0"/>
              <a:t> </a:t>
            </a:r>
            <a:r>
              <a:rPr lang="sv-SE" sz="2200" i="1" dirty="0" err="1"/>
              <a:t>Sales</a:t>
            </a:r>
            <a:r>
              <a:rPr lang="sv-SE" sz="2200" i="1" dirty="0"/>
              <a:t> (in </a:t>
            </a:r>
            <a:r>
              <a:rPr lang="sv-SE" sz="2200" i="1" dirty="0" err="1"/>
              <a:t>units</a:t>
            </a:r>
            <a:r>
              <a:rPr lang="sv-SE" sz="2200" i="1" dirty="0"/>
              <a:t>) </a:t>
            </a:r>
            <a:r>
              <a:rPr lang="sv-SE" sz="2200" i="1" dirty="0" err="1"/>
              <a:t>of</a:t>
            </a:r>
            <a:r>
              <a:rPr lang="sv-SE" sz="2200" i="1" dirty="0"/>
              <a:t> the </a:t>
            </a:r>
            <a:r>
              <a:rPr lang="sv-SE" sz="2200" i="1" dirty="0" err="1"/>
              <a:t>next</a:t>
            </a:r>
            <a:r>
              <a:rPr lang="sv-SE" sz="2200" i="1" dirty="0"/>
              <a:t> ”Call </a:t>
            </a:r>
            <a:r>
              <a:rPr lang="sv-SE" sz="2200" i="1" dirty="0" err="1"/>
              <a:t>of</a:t>
            </a:r>
            <a:r>
              <a:rPr lang="sv-SE" sz="2200" i="1" dirty="0"/>
              <a:t> </a:t>
            </a:r>
            <a:r>
              <a:rPr lang="sv-SE" sz="2200" i="1" dirty="0" err="1"/>
              <a:t>Duty</a:t>
            </a:r>
            <a:r>
              <a:rPr lang="sv-SE" sz="2200" i="1" dirty="0"/>
              <a:t>” </a:t>
            </a:r>
            <a:r>
              <a:rPr lang="sv-SE" sz="2200" i="1" dirty="0" err="1"/>
              <a:t>based</a:t>
            </a:r>
            <a:r>
              <a:rPr lang="sv-SE" sz="2200" i="1" dirty="0"/>
              <a:t> on the no. </a:t>
            </a:r>
            <a:r>
              <a:rPr lang="sv-SE" sz="2200" i="1" dirty="0" err="1"/>
              <a:t>of</a:t>
            </a:r>
            <a:r>
              <a:rPr lang="sv-SE" sz="2200" i="1" dirty="0"/>
              <a:t> Social Media posts. </a:t>
            </a:r>
            <a:r>
              <a:rPr lang="sv-SE" sz="2200" i="1" dirty="0" err="1"/>
              <a:t>Two</a:t>
            </a:r>
            <a:r>
              <a:rPr lang="sv-SE" sz="2200" i="1" dirty="0"/>
              <a:t> Data Scientist, </a:t>
            </a:r>
            <a:r>
              <a:rPr lang="sv-SE" sz="2200" i="1" dirty="0" err="1"/>
              <a:t>one</a:t>
            </a:r>
            <a:r>
              <a:rPr lang="sv-SE" sz="2200" i="1" dirty="0"/>
              <a:t> a game freak and </a:t>
            </a:r>
            <a:r>
              <a:rPr lang="sv-SE" sz="2200" i="1" dirty="0" err="1"/>
              <a:t>another</a:t>
            </a:r>
            <a:r>
              <a:rPr lang="sv-SE" sz="2200" i="1" dirty="0"/>
              <a:t> a stats </a:t>
            </a:r>
            <a:r>
              <a:rPr lang="sv-SE" sz="2200" i="1" dirty="0" err="1"/>
              <a:t>nerd</a:t>
            </a:r>
            <a:r>
              <a:rPr lang="sv-SE" sz="2200" i="1" dirty="0"/>
              <a:t> </a:t>
            </a:r>
            <a:r>
              <a:rPr lang="sv-SE" sz="2200" i="1" dirty="0" err="1"/>
              <a:t>build</a:t>
            </a:r>
            <a:r>
              <a:rPr lang="sv-SE" sz="2200" i="1" dirty="0"/>
              <a:t> </a:t>
            </a:r>
            <a:r>
              <a:rPr lang="sv-SE" sz="2200" i="1" dirty="0" err="1"/>
              <a:t>Linear</a:t>
            </a:r>
            <a:r>
              <a:rPr lang="sv-SE" sz="2200" i="1" dirty="0"/>
              <a:t> Regression </a:t>
            </a:r>
            <a:r>
              <a:rPr lang="sv-SE" sz="2200" i="1" dirty="0" err="1"/>
              <a:t>Models</a:t>
            </a:r>
            <a:r>
              <a:rPr lang="sv-SE" sz="2200" i="1" dirty="0"/>
              <a:t>. Game Freak Data Scientist </a:t>
            </a:r>
            <a:r>
              <a:rPr lang="sv-SE" sz="2200" i="1" dirty="0" err="1"/>
              <a:t>uses</a:t>
            </a:r>
            <a:r>
              <a:rPr lang="sv-SE" sz="2200" i="1" dirty="0"/>
              <a:t> 3 features, </a:t>
            </a:r>
            <a:r>
              <a:rPr lang="sv-SE" sz="2200" i="1" dirty="0" err="1"/>
              <a:t>whereas</a:t>
            </a:r>
            <a:r>
              <a:rPr lang="sv-SE" sz="2200" i="1" dirty="0"/>
              <a:t> Stats </a:t>
            </a:r>
            <a:r>
              <a:rPr lang="sv-SE" sz="2200" i="1" dirty="0" err="1"/>
              <a:t>Nerd</a:t>
            </a:r>
            <a:r>
              <a:rPr lang="sv-SE" sz="2200" i="1" dirty="0"/>
              <a:t> Data Scientist </a:t>
            </a:r>
            <a:r>
              <a:rPr lang="sv-SE" sz="2200" i="1" dirty="0" err="1"/>
              <a:t>uses</a:t>
            </a:r>
            <a:r>
              <a:rPr lang="sv-SE" sz="2200" i="1" dirty="0"/>
              <a:t> 100 features. </a:t>
            </a:r>
            <a:r>
              <a:rPr lang="sv-SE" sz="2200" i="1" dirty="0" err="1"/>
              <a:t>Which</a:t>
            </a:r>
            <a:r>
              <a:rPr lang="sv-SE" sz="2200" i="1" dirty="0"/>
              <a:t> </a:t>
            </a:r>
            <a:r>
              <a:rPr lang="sv-SE" sz="2200" i="1" dirty="0" err="1"/>
              <a:t>Model</a:t>
            </a:r>
            <a:r>
              <a:rPr lang="sv-SE" sz="2200" i="1" dirty="0"/>
              <a:t> </a:t>
            </a:r>
            <a:r>
              <a:rPr lang="sv-SE" sz="2200" i="1" dirty="0" err="1"/>
              <a:t>should</a:t>
            </a:r>
            <a:r>
              <a:rPr lang="sv-SE" sz="2200" i="1" dirty="0"/>
              <a:t> </a:t>
            </a:r>
            <a:r>
              <a:rPr lang="sv-SE" sz="2200" i="1" dirty="0" err="1"/>
              <a:t>you</a:t>
            </a:r>
            <a:r>
              <a:rPr lang="sv-SE" sz="2200" i="1" dirty="0"/>
              <a:t> </a:t>
            </a:r>
            <a:r>
              <a:rPr lang="sv-SE" sz="2200" i="1" dirty="0" err="1"/>
              <a:t>choose</a:t>
            </a:r>
            <a:r>
              <a:rPr lang="sv-SE" sz="2200" i="1" dirty="0"/>
              <a:t> </a:t>
            </a:r>
            <a:r>
              <a:rPr lang="sv-SE" sz="2200" i="1" dirty="0" err="1"/>
              <a:t>based</a:t>
            </a:r>
            <a:r>
              <a:rPr lang="sv-SE" sz="2200" i="1" dirty="0"/>
              <a:t> on the RSE?</a:t>
            </a:r>
          </a:p>
          <a:p>
            <a:pPr lvl="1"/>
            <a:r>
              <a:rPr lang="sv-SE" sz="1800" i="1" dirty="0"/>
              <a:t>Game Freak Data </a:t>
            </a:r>
            <a:r>
              <a:rPr lang="sv-SE" sz="1800" i="1" dirty="0" err="1"/>
              <a:t>Scientist’s</a:t>
            </a:r>
            <a:r>
              <a:rPr lang="sv-SE" sz="1800" i="1" dirty="0"/>
              <a:t> RSE: 3100 </a:t>
            </a:r>
            <a:r>
              <a:rPr lang="sv-SE" sz="1800" i="1" dirty="0" err="1"/>
              <a:t>units</a:t>
            </a:r>
            <a:endParaRPr lang="sv-SE" sz="1800" i="1" dirty="0"/>
          </a:p>
          <a:p>
            <a:pPr lvl="1"/>
            <a:r>
              <a:rPr lang="sv-SE" sz="1800" i="1" dirty="0"/>
              <a:t>Stats </a:t>
            </a:r>
            <a:r>
              <a:rPr lang="sv-SE" sz="1800" i="1" dirty="0" err="1"/>
              <a:t>Nerd</a:t>
            </a:r>
            <a:r>
              <a:rPr lang="sv-SE" sz="1800" i="1" dirty="0"/>
              <a:t> Data </a:t>
            </a:r>
            <a:r>
              <a:rPr lang="sv-SE" sz="1800" i="1" dirty="0" err="1"/>
              <a:t>Scientist’s</a:t>
            </a:r>
            <a:r>
              <a:rPr lang="sv-SE" sz="1800" i="1" dirty="0"/>
              <a:t> RSE: 3000 </a:t>
            </a:r>
            <a:r>
              <a:rPr lang="sv-SE" sz="1800" i="1" dirty="0" err="1"/>
              <a:t>units</a:t>
            </a:r>
            <a:endParaRPr lang="sv-SE" sz="1800" i="1" dirty="0"/>
          </a:p>
          <a:p>
            <a:pPr marL="914400" lvl="2" indent="0">
              <a:buNone/>
            </a:pPr>
            <a:endParaRPr lang="sv-SE" b="1" i="1" dirty="0"/>
          </a:p>
        </p:txBody>
      </p:sp>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p:spTree>
    <p:extLst>
      <p:ext uri="{BB962C8B-B14F-4D97-AF65-F5344CB8AC3E}">
        <p14:creationId xmlns:p14="http://schemas.microsoft.com/office/powerpoint/2010/main" val="18294304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Model Assessment</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443789"/>
            <a:ext cx="11255403" cy="5346432"/>
          </a:xfrm>
        </p:spPr>
        <p:txBody>
          <a:bodyPr>
            <a:normAutofit/>
          </a:bodyPr>
          <a:lstStyle/>
          <a:p>
            <a:r>
              <a:rPr lang="sv-SE" b="1" i="1" dirty="0"/>
              <a:t>R</a:t>
            </a:r>
            <a:r>
              <a:rPr lang="sv-SE" b="1" i="1" baseline="30000" dirty="0"/>
              <a:t>2</a:t>
            </a:r>
            <a:r>
              <a:rPr lang="sv-SE" dirty="0"/>
              <a:t> : </a:t>
            </a:r>
            <a:r>
              <a:rPr lang="sv-SE" dirty="0" err="1"/>
              <a:t>Goodness</a:t>
            </a:r>
            <a:r>
              <a:rPr lang="sv-SE" dirty="0"/>
              <a:t> </a:t>
            </a:r>
            <a:r>
              <a:rPr lang="sv-SE" dirty="0" err="1"/>
              <a:t>of</a:t>
            </a:r>
            <a:r>
              <a:rPr lang="sv-SE" dirty="0"/>
              <a:t> Fit</a:t>
            </a:r>
          </a:p>
          <a:p>
            <a:pPr lvl="1"/>
            <a:r>
              <a:rPr lang="sv-SE" dirty="0" err="1"/>
              <a:t>Accounts</a:t>
            </a:r>
            <a:r>
              <a:rPr lang="sv-SE" dirty="0"/>
              <a:t> for </a:t>
            </a:r>
            <a:r>
              <a:rPr lang="sv-SE" i="1" dirty="0"/>
              <a:t>proportional </a:t>
            </a:r>
            <a:r>
              <a:rPr lang="sv-SE" i="1" dirty="0" err="1"/>
              <a:t>variability</a:t>
            </a:r>
            <a:r>
              <a:rPr lang="sv-SE" i="1" dirty="0"/>
              <a:t> in Y </a:t>
            </a:r>
            <a:r>
              <a:rPr lang="sv-SE" i="1" dirty="0" err="1"/>
              <a:t>explained</a:t>
            </a:r>
            <a:r>
              <a:rPr lang="sv-SE" i="1" dirty="0"/>
              <a:t> by X </a:t>
            </a:r>
            <a:endParaRPr lang="sv-SE" dirty="0"/>
          </a:p>
          <a:p>
            <a:pPr lvl="1"/>
            <a:r>
              <a:rPr lang="sv-SE" dirty="0"/>
              <a:t>Always lies </a:t>
            </a:r>
            <a:r>
              <a:rPr lang="sv-SE" b="1" dirty="0" err="1"/>
              <a:t>between</a:t>
            </a:r>
            <a:r>
              <a:rPr lang="sv-SE" b="1" dirty="0"/>
              <a:t> 0 and 1</a:t>
            </a:r>
          </a:p>
          <a:p>
            <a:pPr lvl="1"/>
            <a:r>
              <a:rPr lang="sv-SE" dirty="0"/>
              <a:t>RSE </a:t>
            </a:r>
            <a:r>
              <a:rPr lang="sv-SE" dirty="0" err="1"/>
              <a:t>was</a:t>
            </a:r>
            <a:r>
              <a:rPr lang="sv-SE" dirty="0"/>
              <a:t> in </a:t>
            </a:r>
            <a:r>
              <a:rPr lang="sv-SE" dirty="0" err="1"/>
              <a:t>unit</a:t>
            </a:r>
            <a:r>
              <a:rPr lang="sv-SE" dirty="0"/>
              <a:t> </a:t>
            </a:r>
            <a:r>
              <a:rPr lang="sv-SE" dirty="0" err="1"/>
              <a:t>of</a:t>
            </a:r>
            <a:r>
              <a:rPr lang="sv-SE" dirty="0"/>
              <a:t> Y, </a:t>
            </a:r>
            <a:r>
              <a:rPr lang="sv-SE" dirty="0" err="1"/>
              <a:t>but</a:t>
            </a:r>
            <a:r>
              <a:rPr lang="sv-SE" dirty="0"/>
              <a:t> R2 is not. </a:t>
            </a:r>
            <a:r>
              <a:rPr lang="sv-SE" dirty="0" err="1"/>
              <a:t>Simplicity</a:t>
            </a:r>
            <a:r>
              <a:rPr lang="sv-SE" dirty="0"/>
              <a:t>!</a:t>
            </a:r>
          </a:p>
          <a:p>
            <a:pPr lvl="1"/>
            <a:r>
              <a:rPr lang="sv-SE" dirty="0" err="1"/>
              <a:t>Higher</a:t>
            </a:r>
            <a:r>
              <a:rPr lang="sv-SE" dirty="0"/>
              <a:t> is </a:t>
            </a:r>
            <a:r>
              <a:rPr lang="sv-SE" dirty="0" err="1"/>
              <a:t>better</a:t>
            </a:r>
            <a:r>
              <a:rPr lang="sv-SE" dirty="0"/>
              <a:t> (</a:t>
            </a:r>
            <a:r>
              <a:rPr lang="sv-SE" dirty="0" err="1"/>
              <a:t>Unlike</a:t>
            </a:r>
            <a:r>
              <a:rPr lang="sv-SE" dirty="0"/>
              <a:t> RSE!)</a:t>
            </a:r>
          </a:p>
          <a:p>
            <a:pPr lvl="1"/>
            <a:r>
              <a:rPr lang="sv-SE" b="1" i="1" dirty="0" err="1"/>
              <a:t>Mnemonic</a:t>
            </a:r>
            <a:r>
              <a:rPr lang="sv-SE" b="1" i="1" dirty="0"/>
              <a:t>: </a:t>
            </a:r>
            <a:r>
              <a:rPr lang="sv-SE" i="1" dirty="0"/>
              <a:t>RSE is </a:t>
            </a:r>
            <a:r>
              <a:rPr lang="sv-SE" i="1" dirty="0" err="1"/>
              <a:t>low</a:t>
            </a:r>
            <a:r>
              <a:rPr lang="sv-SE" i="1" dirty="0"/>
              <a:t>, R-</a:t>
            </a:r>
            <a:r>
              <a:rPr lang="sv-SE" i="1" dirty="0" err="1"/>
              <a:t>square</a:t>
            </a:r>
            <a:r>
              <a:rPr lang="sv-SE" i="1" dirty="0"/>
              <a:t> is </a:t>
            </a:r>
            <a:r>
              <a:rPr lang="sv-SE" i="1" dirty="0" err="1"/>
              <a:t>high</a:t>
            </a:r>
            <a:r>
              <a:rPr lang="sv-SE" i="1" dirty="0"/>
              <a:t>. A </a:t>
            </a:r>
            <a:r>
              <a:rPr lang="sv-SE" i="1" dirty="0" err="1"/>
              <a:t>reliable</a:t>
            </a:r>
            <a:r>
              <a:rPr lang="sv-SE" i="1" dirty="0"/>
              <a:t> </a:t>
            </a:r>
            <a:r>
              <a:rPr lang="sv-SE" i="1" dirty="0" err="1"/>
              <a:t>model</a:t>
            </a:r>
            <a:r>
              <a:rPr lang="sv-SE" i="1" dirty="0"/>
              <a:t> </a:t>
            </a:r>
            <a:r>
              <a:rPr lang="sv-SE" i="1" dirty="0" err="1"/>
              <a:t>you</a:t>
            </a:r>
            <a:r>
              <a:rPr lang="sv-SE" i="1" dirty="0"/>
              <a:t> </a:t>
            </a:r>
            <a:r>
              <a:rPr lang="sv-SE" i="1" dirty="0" err="1"/>
              <a:t>will</a:t>
            </a:r>
            <a:r>
              <a:rPr lang="sv-SE" i="1" dirty="0"/>
              <a:t> spy </a:t>
            </a:r>
            <a:r>
              <a:rPr lang="sv-SE" dirty="0"/>
              <a:t>(</a:t>
            </a:r>
            <a:r>
              <a:rPr lang="sv-SE" dirty="0" err="1"/>
              <a:t>Courtesy</a:t>
            </a:r>
            <a:r>
              <a:rPr lang="sv-SE" dirty="0"/>
              <a:t> </a:t>
            </a:r>
            <a:r>
              <a:rPr lang="sv-SE" dirty="0" err="1"/>
              <a:t>of</a:t>
            </a:r>
            <a:r>
              <a:rPr lang="sv-SE" dirty="0"/>
              <a:t> </a:t>
            </a:r>
            <a:r>
              <a:rPr lang="sv-SE" dirty="0" err="1"/>
              <a:t>ChatGPT</a:t>
            </a:r>
            <a:r>
              <a:rPr lang="sv-SE" dirty="0"/>
              <a:t>)</a:t>
            </a:r>
          </a:p>
          <a:p>
            <a:r>
              <a:rPr lang="sv-SE" b="1" i="1" dirty="0" err="1"/>
              <a:t>Quiz</a:t>
            </a:r>
            <a:r>
              <a:rPr lang="sv-SE" b="1" i="1" dirty="0"/>
              <a:t>: </a:t>
            </a:r>
            <a:r>
              <a:rPr lang="sv-SE" sz="2000" i="1" dirty="0" err="1"/>
              <a:t>Two</a:t>
            </a:r>
            <a:r>
              <a:rPr lang="sv-SE" sz="2000" i="1" dirty="0"/>
              <a:t> Business </a:t>
            </a:r>
            <a:r>
              <a:rPr lang="sv-SE" sz="2000" i="1" dirty="0" err="1"/>
              <a:t>Analysts</a:t>
            </a:r>
            <a:r>
              <a:rPr lang="sv-SE" sz="2000" i="1" dirty="0"/>
              <a:t> </a:t>
            </a:r>
            <a:r>
              <a:rPr lang="sv-SE" sz="2000" i="1" dirty="0" err="1"/>
              <a:t>competing</a:t>
            </a:r>
            <a:r>
              <a:rPr lang="sv-SE" sz="2000" i="1" dirty="0"/>
              <a:t> for promotion </a:t>
            </a:r>
            <a:r>
              <a:rPr lang="sv-SE" sz="2000" i="1" dirty="0" err="1"/>
              <a:t>have</a:t>
            </a:r>
            <a:r>
              <a:rPr lang="sv-SE" sz="2000" i="1" dirty="0"/>
              <a:t> </a:t>
            </a:r>
            <a:r>
              <a:rPr lang="sv-SE" sz="2000" i="1" dirty="0" err="1"/>
              <a:t>built</a:t>
            </a:r>
            <a:r>
              <a:rPr lang="sv-SE" sz="2000" i="1" dirty="0"/>
              <a:t> </a:t>
            </a:r>
            <a:r>
              <a:rPr lang="sv-SE" sz="2000" i="1" dirty="0" err="1"/>
              <a:t>demand</a:t>
            </a:r>
            <a:r>
              <a:rPr lang="sv-SE" sz="2000" i="1" dirty="0"/>
              <a:t> </a:t>
            </a:r>
            <a:r>
              <a:rPr lang="sv-SE" sz="2000" i="1" dirty="0" err="1"/>
              <a:t>forecast</a:t>
            </a:r>
            <a:r>
              <a:rPr lang="sv-SE" sz="2000" i="1" dirty="0"/>
              <a:t> </a:t>
            </a:r>
            <a:r>
              <a:rPr lang="sv-SE" sz="2000" i="1" dirty="0" err="1"/>
              <a:t>model</a:t>
            </a:r>
            <a:r>
              <a:rPr lang="sv-SE" sz="2000" i="1" dirty="0"/>
              <a:t> </a:t>
            </a:r>
            <a:r>
              <a:rPr lang="sv-SE" sz="2000" i="1" dirty="0" err="1"/>
              <a:t>using</a:t>
            </a:r>
            <a:r>
              <a:rPr lang="sv-SE" sz="2000" i="1" dirty="0"/>
              <a:t> </a:t>
            </a:r>
            <a:r>
              <a:rPr lang="sv-SE" sz="2000" i="1" dirty="0" err="1"/>
              <a:t>Supply-Chain</a:t>
            </a:r>
            <a:r>
              <a:rPr lang="sv-SE" sz="2000" i="1" dirty="0"/>
              <a:t> data. </a:t>
            </a:r>
            <a:r>
              <a:rPr lang="sv-SE" sz="2000" i="1" dirty="0" err="1"/>
              <a:t>Both</a:t>
            </a:r>
            <a:r>
              <a:rPr lang="sv-SE" sz="2000" i="1" dirty="0"/>
              <a:t> </a:t>
            </a:r>
            <a:r>
              <a:rPr lang="sv-SE" sz="2000" i="1" dirty="0" err="1"/>
              <a:t>claim</a:t>
            </a:r>
            <a:r>
              <a:rPr lang="sv-SE" sz="2000" i="1" dirty="0"/>
              <a:t> to </a:t>
            </a:r>
            <a:r>
              <a:rPr lang="sv-SE" sz="2000" i="1" dirty="0" err="1"/>
              <a:t>their</a:t>
            </a:r>
            <a:r>
              <a:rPr lang="sv-SE" sz="2000" i="1" dirty="0"/>
              <a:t> boss </a:t>
            </a:r>
            <a:r>
              <a:rPr lang="sv-SE" sz="2000" i="1" dirty="0" err="1"/>
              <a:t>that</a:t>
            </a:r>
            <a:r>
              <a:rPr lang="sv-SE" sz="2000" i="1" dirty="0"/>
              <a:t> </a:t>
            </a:r>
            <a:r>
              <a:rPr lang="sv-SE" sz="2000" i="1" dirty="0" err="1"/>
              <a:t>their</a:t>
            </a:r>
            <a:r>
              <a:rPr lang="sv-SE" sz="2000" i="1" dirty="0"/>
              <a:t> </a:t>
            </a:r>
            <a:r>
              <a:rPr lang="sv-SE" sz="2000" i="1" dirty="0" err="1"/>
              <a:t>model</a:t>
            </a:r>
            <a:r>
              <a:rPr lang="sv-SE" sz="2000" i="1" dirty="0"/>
              <a:t> is </a:t>
            </a:r>
            <a:r>
              <a:rPr lang="sv-SE" sz="2000" i="1" dirty="0" err="1"/>
              <a:t>superior</a:t>
            </a:r>
            <a:r>
              <a:rPr lang="sv-SE" sz="2000" i="1" dirty="0"/>
              <a:t> </a:t>
            </a:r>
            <a:r>
              <a:rPr lang="sv-SE" sz="2000" i="1" dirty="0" err="1"/>
              <a:t>than</a:t>
            </a:r>
            <a:r>
              <a:rPr lang="sv-SE" sz="2000" i="1" dirty="0"/>
              <a:t> the </a:t>
            </a:r>
            <a:r>
              <a:rPr lang="sv-SE" sz="2000" i="1" dirty="0" err="1"/>
              <a:t>other</a:t>
            </a:r>
            <a:r>
              <a:rPr lang="sv-SE" sz="2000" i="1" dirty="0"/>
              <a:t>. Boss asks </a:t>
            </a:r>
            <a:r>
              <a:rPr lang="sv-SE" sz="2000" i="1" dirty="0" err="1"/>
              <a:t>them</a:t>
            </a:r>
            <a:r>
              <a:rPr lang="sv-SE" sz="2000" i="1" dirty="0"/>
              <a:t> to present </a:t>
            </a:r>
            <a:r>
              <a:rPr lang="sv-SE" sz="2000" i="1" dirty="0" err="1"/>
              <a:t>their</a:t>
            </a:r>
            <a:r>
              <a:rPr lang="sv-SE" sz="2000" i="1" dirty="0"/>
              <a:t> </a:t>
            </a:r>
            <a:r>
              <a:rPr lang="sv-SE" sz="2000" i="1" dirty="0" err="1"/>
              <a:t>model</a:t>
            </a:r>
            <a:r>
              <a:rPr lang="sv-SE" sz="2000" i="1" dirty="0"/>
              <a:t> </a:t>
            </a:r>
            <a:r>
              <a:rPr lang="sv-SE" sz="2000" i="1" dirty="0" err="1"/>
              <a:t>results</a:t>
            </a:r>
            <a:r>
              <a:rPr lang="sv-SE" sz="2000" i="1" dirty="0"/>
              <a:t>. </a:t>
            </a:r>
            <a:r>
              <a:rPr lang="sv-SE" sz="2000" i="1" dirty="0" err="1"/>
              <a:t>Based</a:t>
            </a:r>
            <a:r>
              <a:rPr lang="sv-SE" sz="2000" i="1" dirty="0"/>
              <a:t> on the </a:t>
            </a:r>
            <a:r>
              <a:rPr lang="sv-SE" sz="2000" i="1" dirty="0" err="1"/>
              <a:t>results</a:t>
            </a:r>
            <a:r>
              <a:rPr lang="sv-SE" sz="2000" i="1" dirty="0"/>
              <a:t>, </a:t>
            </a:r>
            <a:r>
              <a:rPr lang="sv-SE" sz="2000" i="1" dirty="0" err="1"/>
              <a:t>who</a:t>
            </a:r>
            <a:r>
              <a:rPr lang="sv-SE" sz="2000" i="1" dirty="0"/>
              <a:t> </a:t>
            </a:r>
            <a:r>
              <a:rPr lang="sv-SE" sz="2000" i="1" dirty="0" err="1"/>
              <a:t>should</a:t>
            </a:r>
            <a:r>
              <a:rPr lang="sv-SE" sz="2000" i="1" dirty="0"/>
              <a:t> get </a:t>
            </a:r>
            <a:r>
              <a:rPr lang="sv-SE" sz="2000" i="1" dirty="0" err="1"/>
              <a:t>promoted</a:t>
            </a:r>
            <a:r>
              <a:rPr lang="sv-SE" sz="2000" i="1" dirty="0"/>
              <a:t>?</a:t>
            </a:r>
          </a:p>
          <a:p>
            <a:pPr lvl="1"/>
            <a:r>
              <a:rPr lang="sv-SE" i="1" dirty="0" err="1"/>
              <a:t>First</a:t>
            </a:r>
            <a:r>
              <a:rPr lang="sv-SE" i="1" dirty="0"/>
              <a:t> Business </a:t>
            </a:r>
            <a:r>
              <a:rPr lang="sv-SE" i="1" dirty="0" err="1"/>
              <a:t>Analyst</a:t>
            </a:r>
            <a:r>
              <a:rPr lang="sv-SE" i="1" dirty="0"/>
              <a:t>:-  RSE = 1 million </a:t>
            </a:r>
            <a:r>
              <a:rPr lang="sv-SE" i="1" dirty="0" err="1"/>
              <a:t>units</a:t>
            </a:r>
            <a:r>
              <a:rPr lang="sv-SE" i="1" dirty="0"/>
              <a:t>, R</a:t>
            </a:r>
            <a:r>
              <a:rPr lang="sv-SE" i="1" baseline="30000" dirty="0"/>
              <a:t>2</a:t>
            </a:r>
            <a:r>
              <a:rPr lang="sv-SE" i="1" dirty="0"/>
              <a:t> = 0.56</a:t>
            </a:r>
          </a:p>
          <a:p>
            <a:pPr lvl="1"/>
            <a:r>
              <a:rPr lang="sv-SE" i="1" dirty="0"/>
              <a:t>Second Business </a:t>
            </a:r>
            <a:r>
              <a:rPr lang="sv-SE" i="1" dirty="0" err="1"/>
              <a:t>Analyst</a:t>
            </a:r>
            <a:r>
              <a:rPr lang="sv-SE" i="1" dirty="0"/>
              <a:t>:- RSE = 1.2 million </a:t>
            </a:r>
            <a:r>
              <a:rPr lang="sv-SE" i="1" dirty="0" err="1"/>
              <a:t>units</a:t>
            </a:r>
            <a:r>
              <a:rPr lang="sv-SE" i="1" dirty="0"/>
              <a:t>, R</a:t>
            </a:r>
            <a:r>
              <a:rPr lang="sv-SE" i="1" baseline="30000" dirty="0"/>
              <a:t>2</a:t>
            </a:r>
            <a:r>
              <a:rPr lang="sv-SE" i="1" dirty="0"/>
              <a:t> = 0.85</a:t>
            </a:r>
          </a:p>
        </p:txBody>
      </p:sp>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p:spTree>
    <p:extLst>
      <p:ext uri="{BB962C8B-B14F-4D97-AF65-F5344CB8AC3E}">
        <p14:creationId xmlns:p14="http://schemas.microsoft.com/office/powerpoint/2010/main" val="26313216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17FDCB-683E-0301-1F07-54B01C028B4B}"/>
              </a:ext>
            </a:extLst>
          </p:cNvPr>
          <p:cNvSpPr>
            <a:spLocks noGrp="1"/>
          </p:cNvSpPr>
          <p:nvPr>
            <p:ph type="title"/>
          </p:nvPr>
        </p:nvSpPr>
        <p:spPr/>
        <p:txBody>
          <a:bodyPr/>
          <a:lstStyle/>
          <a:p>
            <a:r>
              <a:rPr lang="en-SE" dirty="0"/>
              <a:t>Model Assessment</a:t>
            </a:r>
          </a:p>
        </p:txBody>
      </p:sp>
      <p:sp>
        <p:nvSpPr>
          <p:cNvPr id="3" name="Content Placeholder 2">
            <a:extLst>
              <a:ext uri="{FF2B5EF4-FFF2-40B4-BE49-F238E27FC236}">
                <a16:creationId xmlns:a16="http://schemas.microsoft.com/office/drawing/2014/main" id="{B444BD67-8AD9-2FEA-1D86-F40F8CDA3962}"/>
              </a:ext>
            </a:extLst>
          </p:cNvPr>
          <p:cNvSpPr>
            <a:spLocks noGrp="1"/>
          </p:cNvSpPr>
          <p:nvPr>
            <p:ph idx="1"/>
          </p:nvPr>
        </p:nvSpPr>
        <p:spPr>
          <a:xfrm>
            <a:off x="792218" y="1443789"/>
            <a:ext cx="11255403" cy="5346432"/>
          </a:xfrm>
        </p:spPr>
        <p:txBody>
          <a:bodyPr>
            <a:normAutofit fontScale="92500" lnSpcReduction="10000"/>
          </a:bodyPr>
          <a:lstStyle/>
          <a:p>
            <a:r>
              <a:rPr lang="sv-SE" dirty="0"/>
              <a:t>It is </a:t>
            </a:r>
            <a:r>
              <a:rPr lang="sv-SE" dirty="0" err="1"/>
              <a:t>possible</a:t>
            </a:r>
            <a:r>
              <a:rPr lang="sv-SE" dirty="0"/>
              <a:t> </a:t>
            </a:r>
            <a:r>
              <a:rPr lang="sv-SE" dirty="0" err="1"/>
              <a:t>that</a:t>
            </a:r>
            <a:r>
              <a:rPr lang="sv-SE" dirty="0"/>
              <a:t> a </a:t>
            </a:r>
            <a:r>
              <a:rPr lang="sv-SE" dirty="0" err="1"/>
              <a:t>certain</a:t>
            </a:r>
            <a:r>
              <a:rPr lang="sv-SE" dirty="0"/>
              <a:t> set </a:t>
            </a:r>
            <a:r>
              <a:rPr lang="sv-SE" dirty="0" err="1"/>
              <a:t>of</a:t>
            </a:r>
            <a:r>
              <a:rPr lang="sv-SE" dirty="0"/>
              <a:t> features fit the data by </a:t>
            </a:r>
            <a:r>
              <a:rPr lang="sv-SE" dirty="0" err="1"/>
              <a:t>chance</a:t>
            </a:r>
            <a:r>
              <a:rPr lang="sv-SE" dirty="0"/>
              <a:t>. </a:t>
            </a:r>
            <a:r>
              <a:rPr lang="sv-SE" dirty="0" err="1"/>
              <a:t>How</a:t>
            </a:r>
            <a:r>
              <a:rPr lang="sv-SE" dirty="0"/>
              <a:t> to </a:t>
            </a:r>
            <a:r>
              <a:rPr lang="sv-SE" dirty="0" err="1"/>
              <a:t>assess</a:t>
            </a:r>
            <a:r>
              <a:rPr lang="sv-SE" dirty="0"/>
              <a:t> </a:t>
            </a:r>
            <a:r>
              <a:rPr lang="sv-SE" dirty="0" err="1"/>
              <a:t>whether</a:t>
            </a:r>
            <a:r>
              <a:rPr lang="sv-SE" dirty="0"/>
              <a:t> the </a:t>
            </a:r>
            <a:r>
              <a:rPr lang="sv-SE" dirty="0" err="1"/>
              <a:t>Learner</a:t>
            </a:r>
            <a:r>
              <a:rPr lang="sv-SE" dirty="0"/>
              <a:t> has </a:t>
            </a:r>
            <a:r>
              <a:rPr lang="sv-SE" dirty="0" err="1"/>
              <a:t>learnt</a:t>
            </a:r>
            <a:r>
              <a:rPr lang="sv-SE" dirty="0"/>
              <a:t> </a:t>
            </a:r>
            <a:r>
              <a:rPr lang="sv-SE" dirty="0" err="1"/>
              <a:t>patterns</a:t>
            </a:r>
            <a:r>
              <a:rPr lang="sv-SE" dirty="0"/>
              <a:t> and </a:t>
            </a:r>
            <a:r>
              <a:rPr lang="sv-SE" dirty="0" err="1"/>
              <a:t>rules</a:t>
            </a:r>
            <a:r>
              <a:rPr lang="sv-SE" dirty="0"/>
              <a:t> </a:t>
            </a:r>
            <a:r>
              <a:rPr lang="sv-SE" dirty="0" err="1"/>
              <a:t>that</a:t>
            </a:r>
            <a:r>
              <a:rPr lang="sv-SE" dirty="0"/>
              <a:t> </a:t>
            </a:r>
            <a:r>
              <a:rPr lang="sv-SE" dirty="0" err="1"/>
              <a:t>actually</a:t>
            </a:r>
            <a:r>
              <a:rPr lang="sv-SE" dirty="0"/>
              <a:t> </a:t>
            </a:r>
            <a:r>
              <a:rPr lang="sv-SE" dirty="0" err="1"/>
              <a:t>exist</a:t>
            </a:r>
            <a:endParaRPr lang="sv-SE" dirty="0"/>
          </a:p>
          <a:p>
            <a:endParaRPr lang="sv-SE" dirty="0"/>
          </a:p>
          <a:p>
            <a:endParaRPr lang="sv-SE" dirty="0"/>
          </a:p>
          <a:p>
            <a:r>
              <a:rPr lang="sv-SE" b="1" i="1" dirty="0" err="1"/>
              <a:t>Significance</a:t>
            </a:r>
            <a:r>
              <a:rPr lang="sv-SE" b="1" i="1" dirty="0"/>
              <a:t> Tests</a:t>
            </a:r>
            <a:r>
              <a:rPr lang="sv-SE" dirty="0"/>
              <a:t>: A test to </a:t>
            </a:r>
            <a:r>
              <a:rPr lang="sv-SE" dirty="0" err="1"/>
              <a:t>assess</a:t>
            </a:r>
            <a:r>
              <a:rPr lang="sv-SE" dirty="0"/>
              <a:t> </a:t>
            </a:r>
            <a:r>
              <a:rPr lang="sv-SE" dirty="0" err="1"/>
              <a:t>whether</a:t>
            </a:r>
            <a:r>
              <a:rPr lang="sv-SE" dirty="0"/>
              <a:t> a </a:t>
            </a:r>
            <a:r>
              <a:rPr lang="sv-SE" dirty="0" err="1"/>
              <a:t>pattern</a:t>
            </a:r>
            <a:r>
              <a:rPr lang="sv-SE" dirty="0"/>
              <a:t> </a:t>
            </a:r>
            <a:r>
              <a:rPr lang="sv-SE" dirty="0" err="1"/>
              <a:t>learnt</a:t>
            </a:r>
            <a:r>
              <a:rPr lang="sv-SE" dirty="0"/>
              <a:t> by the </a:t>
            </a:r>
            <a:r>
              <a:rPr lang="sv-SE" dirty="0" err="1"/>
              <a:t>Learner</a:t>
            </a:r>
            <a:r>
              <a:rPr lang="sv-SE" dirty="0"/>
              <a:t> </a:t>
            </a:r>
            <a:r>
              <a:rPr lang="sv-SE" dirty="0" err="1"/>
              <a:t>actually</a:t>
            </a:r>
            <a:r>
              <a:rPr lang="sv-SE" dirty="0"/>
              <a:t> </a:t>
            </a:r>
            <a:r>
              <a:rPr lang="sv-SE" dirty="0" err="1"/>
              <a:t>exists</a:t>
            </a:r>
            <a:r>
              <a:rPr lang="sv-SE" dirty="0"/>
              <a:t>!</a:t>
            </a:r>
          </a:p>
          <a:p>
            <a:pPr lvl="1"/>
            <a:r>
              <a:rPr lang="sv-SE" dirty="0" err="1"/>
              <a:t>Significance</a:t>
            </a:r>
            <a:r>
              <a:rPr lang="sv-SE" dirty="0"/>
              <a:t> Tests </a:t>
            </a:r>
            <a:r>
              <a:rPr lang="sv-SE" dirty="0" err="1"/>
              <a:t>consists</a:t>
            </a:r>
            <a:r>
              <a:rPr lang="sv-SE" dirty="0"/>
              <a:t> </a:t>
            </a:r>
            <a:r>
              <a:rPr lang="sv-SE" dirty="0" err="1"/>
              <a:t>of</a:t>
            </a:r>
            <a:r>
              <a:rPr lang="sv-SE" dirty="0"/>
              <a:t> </a:t>
            </a:r>
            <a:r>
              <a:rPr lang="sv-SE" b="1" i="1" dirty="0" err="1"/>
              <a:t>Hypotheses</a:t>
            </a:r>
            <a:endParaRPr lang="sv-SE" b="1" i="1" dirty="0"/>
          </a:p>
          <a:p>
            <a:pPr lvl="1"/>
            <a:r>
              <a:rPr lang="sv-SE" dirty="0" err="1"/>
              <a:t>Each</a:t>
            </a:r>
            <a:r>
              <a:rPr lang="sv-SE" dirty="0"/>
              <a:t> </a:t>
            </a:r>
            <a:r>
              <a:rPr lang="sv-SE" dirty="0" err="1"/>
              <a:t>hypothesis</a:t>
            </a:r>
            <a:r>
              <a:rPr lang="sv-SE" dirty="0"/>
              <a:t> </a:t>
            </a:r>
            <a:r>
              <a:rPr lang="sv-SE" dirty="0" err="1"/>
              <a:t>can</a:t>
            </a:r>
            <a:r>
              <a:rPr lang="sv-SE" dirty="0"/>
              <a:t> be </a:t>
            </a:r>
            <a:r>
              <a:rPr lang="sv-SE" dirty="0" err="1"/>
              <a:t>seen</a:t>
            </a:r>
            <a:r>
              <a:rPr lang="sv-SE" dirty="0"/>
              <a:t> as a </a:t>
            </a:r>
            <a:r>
              <a:rPr lang="sv-SE" dirty="0" err="1"/>
              <a:t>rule</a:t>
            </a:r>
            <a:r>
              <a:rPr lang="sv-SE" dirty="0"/>
              <a:t> </a:t>
            </a:r>
            <a:r>
              <a:rPr lang="sv-SE" dirty="0" err="1"/>
              <a:t>we</a:t>
            </a:r>
            <a:r>
              <a:rPr lang="sv-SE" dirty="0"/>
              <a:t> </a:t>
            </a:r>
            <a:r>
              <a:rPr lang="sv-SE" dirty="0" err="1"/>
              <a:t>want</a:t>
            </a:r>
            <a:r>
              <a:rPr lang="sv-SE" dirty="0"/>
              <a:t> to </a:t>
            </a:r>
            <a:r>
              <a:rPr lang="sv-SE" b="1" i="1" dirty="0" err="1">
                <a:solidFill>
                  <a:srgbClr val="FF0000"/>
                </a:solidFill>
              </a:rPr>
              <a:t>reject</a:t>
            </a:r>
            <a:r>
              <a:rPr lang="sv-SE" dirty="0"/>
              <a:t> (</a:t>
            </a:r>
            <a:r>
              <a:rPr lang="sv-SE" b="1" i="1" dirty="0" err="1">
                <a:solidFill>
                  <a:srgbClr val="FF0000"/>
                </a:solidFill>
              </a:rPr>
              <a:t>Null</a:t>
            </a:r>
            <a:r>
              <a:rPr lang="sv-SE" dirty="0"/>
              <a:t> </a:t>
            </a:r>
            <a:r>
              <a:rPr lang="sv-SE" b="1" i="1" dirty="0" err="1">
                <a:solidFill>
                  <a:srgbClr val="FF0000"/>
                </a:solidFill>
              </a:rPr>
              <a:t>Hypothesis</a:t>
            </a:r>
            <a:r>
              <a:rPr lang="sv-SE" dirty="0"/>
              <a:t>) or </a:t>
            </a:r>
            <a:r>
              <a:rPr lang="sv-SE" b="1" i="1" dirty="0">
                <a:solidFill>
                  <a:schemeClr val="accent6"/>
                </a:solidFill>
              </a:rPr>
              <a:t>accept</a:t>
            </a:r>
            <a:r>
              <a:rPr lang="sv-SE" dirty="0"/>
              <a:t> (</a:t>
            </a:r>
            <a:r>
              <a:rPr lang="sv-SE" b="1" i="1" dirty="0" err="1">
                <a:solidFill>
                  <a:schemeClr val="accent6"/>
                </a:solidFill>
              </a:rPr>
              <a:t>Alternate</a:t>
            </a:r>
            <a:r>
              <a:rPr lang="sv-SE" dirty="0"/>
              <a:t> </a:t>
            </a:r>
            <a:r>
              <a:rPr lang="sv-SE" b="1" i="1" dirty="0" err="1">
                <a:solidFill>
                  <a:schemeClr val="accent6"/>
                </a:solidFill>
              </a:rPr>
              <a:t>Hypothesis</a:t>
            </a:r>
            <a:r>
              <a:rPr lang="sv-SE" dirty="0"/>
              <a:t>)</a:t>
            </a:r>
          </a:p>
          <a:p>
            <a:r>
              <a:rPr lang="sv-SE" dirty="0"/>
              <a:t>In </a:t>
            </a:r>
            <a:r>
              <a:rPr lang="sv-SE" dirty="0" err="1"/>
              <a:t>case</a:t>
            </a:r>
            <a:r>
              <a:rPr lang="sv-SE" dirty="0"/>
              <a:t> </a:t>
            </a:r>
            <a:r>
              <a:rPr lang="sv-SE" dirty="0" err="1"/>
              <a:t>of</a:t>
            </a:r>
            <a:r>
              <a:rPr lang="sv-SE" dirty="0"/>
              <a:t> </a:t>
            </a:r>
            <a:r>
              <a:rPr lang="sv-SE" dirty="0" err="1"/>
              <a:t>Linear</a:t>
            </a:r>
            <a:r>
              <a:rPr lang="sv-SE" dirty="0"/>
              <a:t> Regression, </a:t>
            </a:r>
            <a:r>
              <a:rPr lang="sv-SE" b="1" i="1" dirty="0"/>
              <a:t>F-</a:t>
            </a:r>
            <a:r>
              <a:rPr lang="sv-SE" b="1" i="1" dirty="0" err="1"/>
              <a:t>statistic</a:t>
            </a:r>
            <a:r>
              <a:rPr lang="sv-SE" dirty="0"/>
              <a:t> is a common test.</a:t>
            </a:r>
          </a:p>
          <a:p>
            <a:pPr lvl="1"/>
            <a:r>
              <a:rPr lang="sv-SE" dirty="0" err="1"/>
              <a:t>Generally</a:t>
            </a:r>
            <a:r>
              <a:rPr lang="sv-SE" dirty="0"/>
              <a:t>, F-</a:t>
            </a:r>
            <a:r>
              <a:rPr lang="sv-SE" dirty="0" err="1"/>
              <a:t>statistic</a:t>
            </a:r>
            <a:r>
              <a:rPr lang="sv-SE" dirty="0"/>
              <a:t> </a:t>
            </a:r>
            <a:r>
              <a:rPr lang="sv-SE" dirty="0" err="1"/>
              <a:t>should</a:t>
            </a:r>
            <a:r>
              <a:rPr lang="sv-SE" dirty="0"/>
              <a:t> be </a:t>
            </a:r>
            <a:r>
              <a:rPr lang="sv-SE" dirty="0" err="1"/>
              <a:t>higher</a:t>
            </a:r>
            <a:r>
              <a:rPr lang="sv-SE" dirty="0"/>
              <a:t> </a:t>
            </a:r>
            <a:r>
              <a:rPr lang="sv-SE" dirty="0" err="1"/>
              <a:t>than</a:t>
            </a:r>
            <a:r>
              <a:rPr lang="sv-SE" dirty="0"/>
              <a:t> 1. </a:t>
            </a:r>
            <a:r>
              <a:rPr lang="sv-SE" dirty="0" err="1"/>
              <a:t>Higher</a:t>
            </a:r>
            <a:r>
              <a:rPr lang="sv-SE" dirty="0"/>
              <a:t> the </a:t>
            </a:r>
            <a:r>
              <a:rPr lang="sv-SE" dirty="0" err="1"/>
              <a:t>better</a:t>
            </a:r>
            <a:endParaRPr lang="sv-SE" dirty="0"/>
          </a:p>
          <a:p>
            <a:pPr lvl="1"/>
            <a:r>
              <a:rPr lang="sv-SE" dirty="0" err="1"/>
              <a:t>Whether</a:t>
            </a:r>
            <a:r>
              <a:rPr lang="sv-SE" dirty="0"/>
              <a:t> F-</a:t>
            </a:r>
            <a:r>
              <a:rPr lang="sv-SE" dirty="0" err="1"/>
              <a:t>Statistic</a:t>
            </a:r>
            <a:r>
              <a:rPr lang="sv-SE" dirty="0"/>
              <a:t> is </a:t>
            </a:r>
            <a:r>
              <a:rPr lang="sv-SE" dirty="0" err="1"/>
              <a:t>significant</a:t>
            </a:r>
            <a:r>
              <a:rPr lang="sv-SE" dirty="0"/>
              <a:t> or not is </a:t>
            </a:r>
            <a:r>
              <a:rPr lang="sv-SE" dirty="0" err="1"/>
              <a:t>decided</a:t>
            </a:r>
            <a:r>
              <a:rPr lang="sv-SE" dirty="0"/>
              <a:t> by </a:t>
            </a:r>
            <a:r>
              <a:rPr lang="sv-SE" dirty="0" err="1"/>
              <a:t>its</a:t>
            </a:r>
            <a:r>
              <a:rPr lang="sv-SE" dirty="0"/>
              <a:t> </a:t>
            </a:r>
            <a:r>
              <a:rPr lang="sv-SE" b="1" i="1" dirty="0"/>
              <a:t>p-</a:t>
            </a:r>
            <a:r>
              <a:rPr lang="sv-SE" b="1" i="1" dirty="0" err="1"/>
              <a:t>value</a:t>
            </a:r>
            <a:endParaRPr lang="sv-SE" b="1" i="1" dirty="0"/>
          </a:p>
          <a:p>
            <a:pPr lvl="1"/>
            <a:r>
              <a:rPr lang="sv-SE" dirty="0" err="1"/>
              <a:t>Usually</a:t>
            </a:r>
            <a:r>
              <a:rPr lang="sv-SE" dirty="0"/>
              <a:t>, p-</a:t>
            </a:r>
            <a:r>
              <a:rPr lang="sv-SE" dirty="0" err="1"/>
              <a:t>value</a:t>
            </a:r>
            <a:r>
              <a:rPr lang="sv-SE" dirty="0"/>
              <a:t> </a:t>
            </a:r>
            <a:r>
              <a:rPr lang="sv-SE" dirty="0" err="1"/>
              <a:t>below</a:t>
            </a:r>
            <a:r>
              <a:rPr lang="sv-SE" dirty="0"/>
              <a:t> 0.05 is </a:t>
            </a:r>
            <a:r>
              <a:rPr lang="sv-SE" dirty="0" err="1"/>
              <a:t>sufficient</a:t>
            </a:r>
            <a:r>
              <a:rPr lang="sv-SE" dirty="0"/>
              <a:t> to </a:t>
            </a:r>
            <a:r>
              <a:rPr lang="sv-SE" dirty="0" err="1"/>
              <a:t>reject</a:t>
            </a:r>
            <a:r>
              <a:rPr lang="sv-SE" dirty="0"/>
              <a:t> the </a:t>
            </a:r>
            <a:r>
              <a:rPr lang="sv-SE" dirty="0" err="1"/>
              <a:t>null</a:t>
            </a:r>
            <a:r>
              <a:rPr lang="sv-SE" dirty="0"/>
              <a:t> </a:t>
            </a:r>
            <a:r>
              <a:rPr lang="sv-SE" dirty="0" err="1"/>
              <a:t>hypothesis</a:t>
            </a:r>
            <a:endParaRPr lang="sv-SE" dirty="0"/>
          </a:p>
          <a:p>
            <a:pPr lvl="1"/>
            <a:r>
              <a:rPr lang="sv-SE" b="1" i="1" dirty="0" err="1"/>
              <a:t>Mnemonic</a:t>
            </a:r>
            <a:r>
              <a:rPr lang="sv-SE" b="1" i="1" dirty="0"/>
              <a:t>:</a:t>
            </a:r>
            <a:r>
              <a:rPr lang="sv-SE" dirty="0"/>
              <a:t> If p-</a:t>
            </a:r>
            <a:r>
              <a:rPr lang="sv-SE" dirty="0" err="1"/>
              <a:t>value</a:t>
            </a:r>
            <a:r>
              <a:rPr lang="sv-SE" dirty="0"/>
              <a:t> is </a:t>
            </a:r>
            <a:r>
              <a:rPr lang="sv-SE" dirty="0" err="1"/>
              <a:t>low</a:t>
            </a:r>
            <a:r>
              <a:rPr lang="sv-SE" dirty="0"/>
              <a:t>, </a:t>
            </a:r>
            <a:r>
              <a:rPr lang="sv-SE" b="1" i="1" dirty="0" err="1">
                <a:solidFill>
                  <a:srgbClr val="FF0000"/>
                </a:solidFill>
              </a:rPr>
              <a:t>Null</a:t>
            </a:r>
            <a:r>
              <a:rPr lang="sv-SE" dirty="0"/>
              <a:t> </a:t>
            </a:r>
            <a:r>
              <a:rPr lang="sv-SE" b="1" i="1" dirty="0" err="1">
                <a:solidFill>
                  <a:srgbClr val="FF0000"/>
                </a:solidFill>
              </a:rPr>
              <a:t>Hypothesis</a:t>
            </a:r>
            <a:r>
              <a:rPr lang="sv-SE" b="1" i="1" dirty="0">
                <a:solidFill>
                  <a:srgbClr val="FF0000"/>
                </a:solidFill>
              </a:rPr>
              <a:t>  </a:t>
            </a:r>
            <a:r>
              <a:rPr lang="sv-SE" dirty="0"/>
              <a:t>must go</a:t>
            </a:r>
          </a:p>
        </p:txBody>
      </p:sp>
      <p:sp>
        <p:nvSpPr>
          <p:cNvPr id="5" name="TextBox 4">
            <a:extLst>
              <a:ext uri="{FF2B5EF4-FFF2-40B4-BE49-F238E27FC236}">
                <a16:creationId xmlns:a16="http://schemas.microsoft.com/office/drawing/2014/main" id="{DC1E0ED3-CBFF-427A-F9F6-45C4FA1FB7FF}"/>
              </a:ext>
            </a:extLst>
          </p:cNvPr>
          <p:cNvSpPr txBox="1"/>
          <p:nvPr/>
        </p:nvSpPr>
        <p:spPr>
          <a:xfrm>
            <a:off x="2951747" y="2331873"/>
            <a:ext cx="850232" cy="369332"/>
          </a:xfrm>
          <a:prstGeom prst="rect">
            <a:avLst/>
          </a:prstGeom>
          <a:noFill/>
        </p:spPr>
        <p:txBody>
          <a:bodyPr wrap="square" rtlCol="0">
            <a:spAutoFit/>
          </a:bodyPr>
          <a:lstStyle/>
          <a:p>
            <a:endParaRPr lang="en-SE" dirty="0"/>
          </a:p>
        </p:txBody>
      </p:sp>
      <p:sp>
        <p:nvSpPr>
          <p:cNvPr id="4" name="TextBox 3">
            <a:extLst>
              <a:ext uri="{FF2B5EF4-FFF2-40B4-BE49-F238E27FC236}">
                <a16:creationId xmlns:a16="http://schemas.microsoft.com/office/drawing/2014/main" id="{7F8C436A-4667-8652-A37E-E1AAB2EBD21C}"/>
              </a:ext>
            </a:extLst>
          </p:cNvPr>
          <p:cNvSpPr txBox="1"/>
          <p:nvPr/>
        </p:nvSpPr>
        <p:spPr>
          <a:xfrm>
            <a:off x="248653" y="2378039"/>
            <a:ext cx="4692316" cy="646331"/>
          </a:xfrm>
          <a:prstGeom prst="rect">
            <a:avLst/>
          </a:prstGeom>
          <a:noFill/>
          <a:ln>
            <a:solidFill>
              <a:schemeClr val="tx1"/>
            </a:solidFill>
          </a:ln>
        </p:spPr>
        <p:txBody>
          <a:bodyPr wrap="square" rtlCol="0">
            <a:spAutoFit/>
          </a:bodyPr>
          <a:lstStyle/>
          <a:p>
            <a:r>
              <a:rPr lang="en-SE" i="1" dirty="0"/>
              <a:t>Pattern 1: </a:t>
            </a:r>
            <a:r>
              <a:rPr lang="en-SE" b="1" i="1" dirty="0"/>
              <a:t>Sales = W</a:t>
            </a:r>
            <a:r>
              <a:rPr lang="en-SE" b="1" i="1" baseline="-25000" dirty="0"/>
              <a:t>0</a:t>
            </a:r>
            <a:r>
              <a:rPr lang="en-SE" b="1" i="1" dirty="0"/>
              <a:t>+ (W</a:t>
            </a:r>
            <a:r>
              <a:rPr lang="en-SE" b="1" i="1" baseline="-25000" dirty="0"/>
              <a:t>1</a:t>
            </a:r>
            <a:r>
              <a:rPr lang="en-SE" b="1" i="1" dirty="0"/>
              <a:t>* Revenue) + (W</a:t>
            </a:r>
            <a:r>
              <a:rPr lang="en-SE" b="1" i="1" baseline="-25000" dirty="0"/>
              <a:t>2</a:t>
            </a:r>
            <a:r>
              <a:rPr lang="en-SE" b="1" i="1" dirty="0"/>
              <a:t>* Advertisement)</a:t>
            </a:r>
            <a:endParaRPr lang="en-SE" i="1" dirty="0"/>
          </a:p>
        </p:txBody>
      </p:sp>
      <p:sp>
        <p:nvSpPr>
          <p:cNvPr id="6" name="TextBox 5">
            <a:extLst>
              <a:ext uri="{FF2B5EF4-FFF2-40B4-BE49-F238E27FC236}">
                <a16:creationId xmlns:a16="http://schemas.microsoft.com/office/drawing/2014/main" id="{3545661A-8A30-64E5-F363-1590DECEEF41}"/>
              </a:ext>
            </a:extLst>
          </p:cNvPr>
          <p:cNvSpPr txBox="1"/>
          <p:nvPr/>
        </p:nvSpPr>
        <p:spPr>
          <a:xfrm>
            <a:off x="6011778" y="2378038"/>
            <a:ext cx="6035843" cy="646331"/>
          </a:xfrm>
          <a:prstGeom prst="rect">
            <a:avLst/>
          </a:prstGeom>
          <a:noFill/>
          <a:ln>
            <a:solidFill>
              <a:schemeClr val="tx1"/>
            </a:solidFill>
          </a:ln>
        </p:spPr>
        <p:txBody>
          <a:bodyPr wrap="square" rtlCol="0">
            <a:spAutoFit/>
          </a:bodyPr>
          <a:lstStyle/>
          <a:p>
            <a:r>
              <a:rPr lang="en-SE" i="1" dirty="0"/>
              <a:t>Pattern 2: </a:t>
            </a:r>
            <a:r>
              <a:rPr lang="en-SE" b="1" i="1" dirty="0"/>
              <a:t>Sales = W</a:t>
            </a:r>
            <a:r>
              <a:rPr lang="en-SE" b="1" i="1" baseline="-25000" dirty="0"/>
              <a:t>0</a:t>
            </a:r>
            <a:r>
              <a:rPr lang="en-SE" b="1" i="1" dirty="0"/>
              <a:t>+(W</a:t>
            </a:r>
            <a:r>
              <a:rPr lang="en-SE" b="1" i="1" baseline="-25000" dirty="0"/>
              <a:t>1</a:t>
            </a:r>
            <a:r>
              <a:rPr lang="en-SE" b="1" i="1" dirty="0"/>
              <a:t>* Revenue)+ (W</a:t>
            </a:r>
            <a:r>
              <a:rPr lang="en-SE" b="1" i="1" baseline="-25000" dirty="0"/>
              <a:t>2</a:t>
            </a:r>
            <a:r>
              <a:rPr lang="en-SE" b="1" i="1" dirty="0"/>
              <a:t>* Month) + (W</a:t>
            </a:r>
            <a:r>
              <a:rPr lang="en-SE" b="1" i="1" baseline="-25000" dirty="0"/>
              <a:t>3</a:t>
            </a:r>
            <a:r>
              <a:rPr lang="en-SE" b="1" i="1" dirty="0"/>
              <a:t>* Location)</a:t>
            </a:r>
            <a:endParaRPr lang="en-SE" i="1" dirty="0"/>
          </a:p>
        </p:txBody>
      </p:sp>
    </p:spTree>
    <p:extLst>
      <p:ext uri="{BB962C8B-B14F-4D97-AF65-F5344CB8AC3E}">
        <p14:creationId xmlns:p14="http://schemas.microsoft.com/office/powerpoint/2010/main" val="1079392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3C5E7-A017-E47E-BD1C-22F8E669A000}"/>
              </a:ext>
            </a:extLst>
          </p:cNvPr>
          <p:cNvSpPr>
            <a:spLocks noGrp="1"/>
          </p:cNvSpPr>
          <p:nvPr>
            <p:ph type="title"/>
          </p:nvPr>
        </p:nvSpPr>
        <p:spPr/>
        <p:txBody>
          <a:bodyPr/>
          <a:lstStyle/>
          <a:p>
            <a:r>
              <a:rPr lang="en-SE" dirty="0"/>
              <a:t>Model Assessment</a:t>
            </a:r>
          </a:p>
        </p:txBody>
      </p:sp>
      <p:pic>
        <p:nvPicPr>
          <p:cNvPr id="5" name="Content Placeholder 4" descr="A screenshot of a computer&#10;&#10;Description automatically generated">
            <a:extLst>
              <a:ext uri="{FF2B5EF4-FFF2-40B4-BE49-F238E27FC236}">
                <a16:creationId xmlns:a16="http://schemas.microsoft.com/office/drawing/2014/main" id="{5853F3C5-4AF3-4B6F-092B-ECBA8ABBB7E7}"/>
              </a:ext>
            </a:extLst>
          </p:cNvPr>
          <p:cNvPicPr>
            <a:picLocks noGrp="1" noChangeAspect="1"/>
          </p:cNvPicPr>
          <p:nvPr>
            <p:ph idx="1"/>
          </p:nvPr>
        </p:nvPicPr>
        <p:blipFill>
          <a:blip r:embed="rId2"/>
          <a:stretch>
            <a:fillRect/>
          </a:stretch>
        </p:blipFill>
        <p:spPr>
          <a:xfrm>
            <a:off x="5358063" y="750802"/>
            <a:ext cx="6626858" cy="5100387"/>
          </a:xfrm>
        </p:spPr>
      </p:pic>
      <p:sp>
        <p:nvSpPr>
          <p:cNvPr id="6" name="TextBox 5">
            <a:extLst>
              <a:ext uri="{FF2B5EF4-FFF2-40B4-BE49-F238E27FC236}">
                <a16:creationId xmlns:a16="http://schemas.microsoft.com/office/drawing/2014/main" id="{A34176DB-570E-C42A-D21E-94A2699A5A8C}"/>
              </a:ext>
            </a:extLst>
          </p:cNvPr>
          <p:cNvSpPr txBox="1"/>
          <p:nvPr/>
        </p:nvSpPr>
        <p:spPr>
          <a:xfrm>
            <a:off x="673768" y="1572126"/>
            <a:ext cx="4203032" cy="3970318"/>
          </a:xfrm>
          <a:prstGeom prst="rect">
            <a:avLst/>
          </a:prstGeom>
          <a:noFill/>
        </p:spPr>
        <p:txBody>
          <a:bodyPr wrap="square" rtlCol="0">
            <a:spAutoFit/>
          </a:bodyPr>
          <a:lstStyle/>
          <a:p>
            <a:pPr marL="285750" indent="-285750">
              <a:buFont typeface="Arial" panose="020B0604020202020204" pitchFamily="34" charset="0"/>
              <a:buChar char="•"/>
            </a:pPr>
            <a:r>
              <a:rPr lang="en-SE" dirty="0"/>
              <a:t>Dep. Variable = </a:t>
            </a:r>
            <a:r>
              <a:rPr lang="en-SE" b="1" i="1" dirty="0"/>
              <a:t>Y </a:t>
            </a:r>
            <a:r>
              <a:rPr lang="en-SE" dirty="0"/>
              <a:t>= GRADE</a:t>
            </a:r>
          </a:p>
          <a:p>
            <a:pPr marL="285750" indent="-285750">
              <a:buFont typeface="Arial" panose="020B0604020202020204" pitchFamily="34" charset="0"/>
              <a:buChar char="•"/>
            </a:pPr>
            <a:r>
              <a:rPr lang="en-SE" dirty="0"/>
              <a:t>Independent Variables:</a:t>
            </a:r>
          </a:p>
          <a:p>
            <a:pPr marL="742950" lvl="1" indent="-285750">
              <a:buFont typeface="Arial" panose="020B0604020202020204" pitchFamily="34" charset="0"/>
              <a:buChar char="•"/>
            </a:pPr>
            <a:r>
              <a:rPr lang="en-SE" dirty="0"/>
              <a:t>GPA, TUCE, PSI</a:t>
            </a:r>
          </a:p>
          <a:p>
            <a:pPr marL="285750" indent="-285750">
              <a:buFont typeface="Arial" panose="020B0604020202020204" pitchFamily="34" charset="0"/>
              <a:buChar char="•"/>
            </a:pPr>
            <a:r>
              <a:rPr lang="en-SE" dirty="0"/>
              <a:t>No. Observations = No of rows</a:t>
            </a:r>
          </a:p>
          <a:p>
            <a:pPr marL="285750" indent="-285750">
              <a:buFont typeface="Arial" panose="020B0604020202020204" pitchFamily="34" charset="0"/>
              <a:buChar char="•"/>
            </a:pPr>
            <a:r>
              <a:rPr lang="en-SE" dirty="0"/>
              <a:t>Df Model = No of columns (considered for modeling)</a:t>
            </a:r>
          </a:p>
          <a:p>
            <a:pPr marL="285750" indent="-285750">
              <a:buFont typeface="Arial" panose="020B0604020202020204" pitchFamily="34" charset="0"/>
              <a:buChar char="•"/>
            </a:pPr>
            <a:r>
              <a:rPr lang="en-SE" dirty="0"/>
              <a:t>R-squared = </a:t>
            </a:r>
            <a:r>
              <a:rPr lang="en-SE" b="1" i="1" dirty="0"/>
              <a:t>R</a:t>
            </a:r>
            <a:r>
              <a:rPr lang="en-SE" b="1" i="1" baseline="30000" dirty="0"/>
              <a:t>2</a:t>
            </a:r>
            <a:endParaRPr lang="en-SE" b="1" i="1" dirty="0"/>
          </a:p>
          <a:p>
            <a:pPr marL="285750" indent="-285750">
              <a:buFont typeface="Arial" panose="020B0604020202020204" pitchFamily="34" charset="0"/>
              <a:buChar char="•"/>
            </a:pPr>
            <a:r>
              <a:rPr lang="en-SE" dirty="0"/>
              <a:t>Prob (F-statistic) = </a:t>
            </a:r>
            <a:r>
              <a:rPr lang="en-SE" b="1" i="1" dirty="0"/>
              <a:t>p-value</a:t>
            </a:r>
            <a:r>
              <a:rPr lang="en-SE" dirty="0"/>
              <a:t> of F-statistic</a:t>
            </a:r>
          </a:p>
          <a:p>
            <a:pPr marL="285750" indent="-285750">
              <a:buFont typeface="Arial" panose="020B0604020202020204" pitchFamily="34" charset="0"/>
              <a:buChar char="•"/>
            </a:pPr>
            <a:r>
              <a:rPr lang="en-GB" dirty="0" err="1"/>
              <a:t>coef</a:t>
            </a:r>
            <a:r>
              <a:rPr lang="en-GB" dirty="0"/>
              <a:t> = Weight/Parameter for the features</a:t>
            </a:r>
          </a:p>
          <a:p>
            <a:pPr marL="742950" lvl="1" indent="-285750">
              <a:buFont typeface="Arial" panose="020B0604020202020204" pitchFamily="34" charset="0"/>
              <a:buChar char="•"/>
            </a:pPr>
            <a:r>
              <a:rPr lang="en-GB" dirty="0" err="1"/>
              <a:t>coef</a:t>
            </a:r>
            <a:r>
              <a:rPr lang="en-GB" dirty="0"/>
              <a:t> for GPA is 0.4639 </a:t>
            </a:r>
            <a:r>
              <a:rPr lang="en-GB" dirty="0" err="1"/>
              <a:t>ie</a:t>
            </a:r>
            <a:r>
              <a:rPr lang="en-GB" dirty="0"/>
              <a:t>., all else constant an increase of 1 in GPA results in an increase of GRADE by 0.4369</a:t>
            </a:r>
            <a:endParaRPr lang="en-SE" dirty="0"/>
          </a:p>
        </p:txBody>
      </p:sp>
      <p:sp>
        <p:nvSpPr>
          <p:cNvPr id="7" name="TextBox 6">
            <a:extLst>
              <a:ext uri="{FF2B5EF4-FFF2-40B4-BE49-F238E27FC236}">
                <a16:creationId xmlns:a16="http://schemas.microsoft.com/office/drawing/2014/main" id="{897F12A2-F6A9-E388-7133-142C16841AC8}"/>
              </a:ext>
            </a:extLst>
          </p:cNvPr>
          <p:cNvSpPr txBox="1"/>
          <p:nvPr/>
        </p:nvSpPr>
        <p:spPr>
          <a:xfrm>
            <a:off x="4876800" y="5988413"/>
            <a:ext cx="7876674" cy="307777"/>
          </a:xfrm>
          <a:prstGeom prst="rect">
            <a:avLst/>
          </a:prstGeom>
          <a:noFill/>
        </p:spPr>
        <p:txBody>
          <a:bodyPr wrap="square" rtlCol="0">
            <a:spAutoFit/>
          </a:bodyPr>
          <a:lstStyle/>
          <a:p>
            <a:pPr algn="ctr"/>
            <a:r>
              <a:rPr lang="en-SE" sz="1400" dirty="0"/>
              <a:t>Image Source: </a:t>
            </a:r>
            <a:r>
              <a:rPr lang="en-GB" sz="1400" dirty="0"/>
              <a:t>https://</a:t>
            </a:r>
            <a:r>
              <a:rPr lang="en-GB" sz="1400" dirty="0" err="1"/>
              <a:t>www.statsmodels.org</a:t>
            </a:r>
            <a:r>
              <a:rPr lang="en-GB" sz="1400" dirty="0"/>
              <a:t>/stable/</a:t>
            </a:r>
            <a:r>
              <a:rPr lang="en-GB" sz="1400" dirty="0" err="1"/>
              <a:t>regression.html#results-classes</a:t>
            </a:r>
            <a:endParaRPr lang="en-SE" sz="1400" dirty="0"/>
          </a:p>
        </p:txBody>
      </p:sp>
    </p:spTree>
    <p:extLst>
      <p:ext uri="{BB962C8B-B14F-4D97-AF65-F5344CB8AC3E}">
        <p14:creationId xmlns:p14="http://schemas.microsoft.com/office/powerpoint/2010/main" val="16565307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951E0-E1FD-A041-8607-A4DAD34939DE}"/>
              </a:ext>
            </a:extLst>
          </p:cNvPr>
          <p:cNvSpPr>
            <a:spLocks noGrp="1"/>
          </p:cNvSpPr>
          <p:nvPr>
            <p:ph type="title"/>
          </p:nvPr>
        </p:nvSpPr>
        <p:spPr/>
        <p:txBody>
          <a:bodyPr/>
          <a:lstStyle/>
          <a:p>
            <a:r>
              <a:rPr lang="en-SE" dirty="0"/>
              <a:t>Machine Learning in Real World</a:t>
            </a:r>
          </a:p>
        </p:txBody>
      </p:sp>
      <p:sp>
        <p:nvSpPr>
          <p:cNvPr id="3" name="Content Placeholder 2">
            <a:extLst>
              <a:ext uri="{FF2B5EF4-FFF2-40B4-BE49-F238E27FC236}">
                <a16:creationId xmlns:a16="http://schemas.microsoft.com/office/drawing/2014/main" id="{0527C7B6-ED2B-8CB9-73CF-885824FADCD2}"/>
              </a:ext>
            </a:extLst>
          </p:cNvPr>
          <p:cNvSpPr>
            <a:spLocks noGrp="1"/>
          </p:cNvSpPr>
          <p:nvPr>
            <p:ph idx="1"/>
          </p:nvPr>
        </p:nvSpPr>
        <p:spPr/>
        <p:txBody>
          <a:bodyPr>
            <a:normAutofit lnSpcReduction="10000"/>
          </a:bodyPr>
          <a:lstStyle/>
          <a:p>
            <a:pPr marL="514350" indent="-514350">
              <a:buFont typeface="+mj-lt"/>
              <a:buAutoNum type="arabicPeriod"/>
            </a:pPr>
            <a:r>
              <a:rPr lang="en-SE" dirty="0"/>
              <a:t>Identify the Problem</a:t>
            </a:r>
          </a:p>
          <a:p>
            <a:pPr marL="971550" lvl="1" indent="-514350">
              <a:buFont typeface="+mj-lt"/>
              <a:buAutoNum type="arabicPeriod"/>
            </a:pPr>
            <a:r>
              <a:rPr lang="en-SE" b="1" dirty="0"/>
              <a:t>Classification: </a:t>
            </a:r>
            <a:r>
              <a:rPr lang="en-SE" dirty="0"/>
              <a:t>Do we want to bucket data into categories</a:t>
            </a:r>
          </a:p>
          <a:p>
            <a:pPr marL="1428750" lvl="2" indent="-514350">
              <a:buFont typeface="+mj-lt"/>
              <a:buAutoNum type="romanUcPeriod"/>
            </a:pPr>
            <a:r>
              <a:rPr lang="en-SE" dirty="0"/>
              <a:t>Dating: Will she go on date with me?</a:t>
            </a:r>
          </a:p>
          <a:p>
            <a:pPr marL="1428750" lvl="2" indent="-514350">
              <a:buFont typeface="+mj-lt"/>
              <a:buAutoNum type="romanUcPeriod"/>
            </a:pPr>
            <a:r>
              <a:rPr lang="en-SE" dirty="0"/>
              <a:t>Music: Is Metallica better than Iron Maiden?</a:t>
            </a:r>
          </a:p>
          <a:p>
            <a:pPr marL="1428750" lvl="2" indent="-514350">
              <a:buFont typeface="+mj-lt"/>
              <a:buAutoNum type="romanUcPeriod"/>
            </a:pPr>
            <a:r>
              <a:rPr lang="en-SE" dirty="0"/>
              <a:t>Gaming: Whether the new e-sports team will win or not?</a:t>
            </a:r>
          </a:p>
          <a:p>
            <a:pPr marL="1428750" lvl="2" indent="-514350">
              <a:buFont typeface="+mj-lt"/>
              <a:buAutoNum type="romanUcPeriod"/>
            </a:pPr>
            <a:endParaRPr lang="en-SE" dirty="0"/>
          </a:p>
          <a:p>
            <a:pPr marL="971550" lvl="1" indent="-514350">
              <a:buFont typeface="+mj-lt"/>
              <a:buAutoNum type="arabicPeriod"/>
            </a:pPr>
            <a:r>
              <a:rPr lang="en-SE" b="1" dirty="0"/>
              <a:t>Regression:</a:t>
            </a:r>
            <a:r>
              <a:rPr lang="en-SE" dirty="0"/>
              <a:t> When we want to be precise about a numeric prediction.</a:t>
            </a:r>
          </a:p>
          <a:p>
            <a:pPr marL="1428750" lvl="2" indent="-514350">
              <a:buFont typeface="+mj-lt"/>
              <a:buAutoNum type="romanUcPeriod"/>
            </a:pPr>
            <a:r>
              <a:rPr lang="en-SE" dirty="0"/>
              <a:t>Sports: Based on Erling Haaland’s past data (age, league, team, performance, location), can you predict his goals for current season?</a:t>
            </a:r>
          </a:p>
          <a:p>
            <a:pPr marL="1428750" lvl="2" indent="-514350">
              <a:buFont typeface="+mj-lt"/>
              <a:buAutoNum type="romanUcPeriod"/>
            </a:pPr>
            <a:r>
              <a:rPr lang="en-SE" dirty="0"/>
              <a:t>Shopping: Gather data on items sold on Blocket (brand model, condition, description), can you predict selling price based on these factors?</a:t>
            </a:r>
          </a:p>
          <a:p>
            <a:pPr marL="1428750" lvl="2" indent="-514350">
              <a:buFont typeface="+mj-lt"/>
              <a:buAutoNum type="romanUcPeriod"/>
            </a:pPr>
            <a:r>
              <a:rPr lang="en-SE" dirty="0"/>
              <a:t>Social Media: Using historical data on Tiktok (views, likes, shares, hashtags, comments, music choice, posting time), can you suggest vidoes that will go viral in Sweden?</a:t>
            </a:r>
          </a:p>
        </p:txBody>
      </p:sp>
    </p:spTree>
    <p:extLst>
      <p:ext uri="{BB962C8B-B14F-4D97-AF65-F5344CB8AC3E}">
        <p14:creationId xmlns:p14="http://schemas.microsoft.com/office/powerpoint/2010/main" val="1848069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A66A-705F-FF49-037B-24C80C92A8AD}"/>
              </a:ext>
            </a:extLst>
          </p:cNvPr>
          <p:cNvSpPr>
            <a:spLocks noGrp="1"/>
          </p:cNvSpPr>
          <p:nvPr>
            <p:ph type="title"/>
          </p:nvPr>
        </p:nvSpPr>
        <p:spPr/>
        <p:txBody>
          <a:bodyPr/>
          <a:lstStyle/>
          <a:p>
            <a:r>
              <a:rPr lang="en-SE" b="1" dirty="0">
                <a:latin typeface="Tw Cen MT Condensed Extra Bold" panose="020B0602020104020603" pitchFamily="34" charset="77"/>
              </a:rPr>
              <a:t>Understand the Data</a:t>
            </a:r>
          </a:p>
        </p:txBody>
      </p:sp>
      <p:sp>
        <p:nvSpPr>
          <p:cNvPr id="3" name="Content Placeholder 2">
            <a:extLst>
              <a:ext uri="{FF2B5EF4-FFF2-40B4-BE49-F238E27FC236}">
                <a16:creationId xmlns:a16="http://schemas.microsoft.com/office/drawing/2014/main" id="{60586C35-FFBD-7E0A-454A-A719A55DE0F0}"/>
              </a:ext>
            </a:extLst>
          </p:cNvPr>
          <p:cNvSpPr>
            <a:spLocks noGrp="1"/>
          </p:cNvSpPr>
          <p:nvPr>
            <p:ph sz="half" idx="1"/>
          </p:nvPr>
        </p:nvSpPr>
        <p:spPr/>
        <p:txBody>
          <a:bodyPr>
            <a:normAutofit/>
          </a:bodyPr>
          <a:lstStyle/>
          <a:p>
            <a:r>
              <a:rPr lang="en-SE" sz="2000" dirty="0">
                <a:latin typeface="Tw Cen MT" panose="020B0602020104020603" pitchFamily="34" charset="77"/>
              </a:rPr>
              <a:t>Top-level view</a:t>
            </a:r>
          </a:p>
          <a:p>
            <a:pPr lvl="1"/>
            <a:r>
              <a:rPr lang="en-SE" sz="1600" dirty="0">
                <a:latin typeface="Tw Cen MT" panose="020B0602020104020603" pitchFamily="34" charset="77"/>
              </a:rPr>
              <a:t>Compare a player/Team to other players/Teams</a:t>
            </a:r>
          </a:p>
          <a:p>
            <a:pPr lvl="1"/>
            <a:r>
              <a:rPr lang="en-SE" sz="1600" dirty="0">
                <a:latin typeface="Tw Cen MT" panose="020B0602020104020603" pitchFamily="34" charset="77"/>
              </a:rPr>
              <a:t>Track performance over time</a:t>
            </a:r>
          </a:p>
          <a:p>
            <a:pPr lvl="1"/>
            <a:r>
              <a:rPr lang="en-SE" sz="1600" dirty="0">
                <a:latin typeface="Tw Cen MT" panose="020B0602020104020603" pitchFamily="34" charset="77"/>
              </a:rPr>
              <a:t>Understand your weaknesses/strengths</a:t>
            </a:r>
          </a:p>
        </p:txBody>
      </p:sp>
      <p:pic>
        <p:nvPicPr>
          <p:cNvPr id="5122" name="Picture 2" descr="FIFA 22 Attributes Explained – FIFPlay">
            <a:extLst>
              <a:ext uri="{FF2B5EF4-FFF2-40B4-BE49-F238E27FC236}">
                <a16:creationId xmlns:a16="http://schemas.microsoft.com/office/drawing/2014/main" id="{532916D6-4766-4635-45E8-F4A6B84D4273}"/>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6172200" y="1825625"/>
            <a:ext cx="5181600"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502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blue diamond with white text&#10;&#10;Description automatically generated">
            <a:extLst>
              <a:ext uri="{FF2B5EF4-FFF2-40B4-BE49-F238E27FC236}">
                <a16:creationId xmlns:a16="http://schemas.microsoft.com/office/drawing/2014/main" id="{32C4C4A4-4AD6-2CF2-0A92-98536EB9B91E}"/>
              </a:ext>
            </a:extLst>
          </p:cNvPr>
          <p:cNvPicPr>
            <a:picLocks noGrp="1" noChangeAspect="1"/>
          </p:cNvPicPr>
          <p:nvPr>
            <p:ph sz="half" idx="2"/>
          </p:nvPr>
        </p:nvPicPr>
        <p:blipFill>
          <a:blip r:embed="rId2"/>
          <a:stretch>
            <a:fillRect/>
          </a:stretch>
        </p:blipFill>
        <p:spPr>
          <a:xfrm>
            <a:off x="3297383" y="1316182"/>
            <a:ext cx="8056418" cy="5176693"/>
          </a:xfrm>
        </p:spPr>
      </p:pic>
      <p:sp>
        <p:nvSpPr>
          <p:cNvPr id="2" name="Title 1">
            <a:extLst>
              <a:ext uri="{FF2B5EF4-FFF2-40B4-BE49-F238E27FC236}">
                <a16:creationId xmlns:a16="http://schemas.microsoft.com/office/drawing/2014/main" id="{DA00A66A-705F-FF49-037B-24C80C92A8AD}"/>
              </a:ext>
            </a:extLst>
          </p:cNvPr>
          <p:cNvSpPr>
            <a:spLocks noGrp="1"/>
          </p:cNvSpPr>
          <p:nvPr>
            <p:ph type="title"/>
          </p:nvPr>
        </p:nvSpPr>
        <p:spPr/>
        <p:txBody>
          <a:bodyPr/>
          <a:lstStyle/>
          <a:p>
            <a:r>
              <a:rPr lang="en-SE" b="1" dirty="0">
                <a:latin typeface="Tw Cen MT Condensed Extra Bold" panose="020B0602020104020603" pitchFamily="34" charset="77"/>
              </a:rPr>
              <a:t>Understand the Data</a:t>
            </a:r>
          </a:p>
        </p:txBody>
      </p:sp>
      <p:sp>
        <p:nvSpPr>
          <p:cNvPr id="3" name="Content Placeholder 2">
            <a:extLst>
              <a:ext uri="{FF2B5EF4-FFF2-40B4-BE49-F238E27FC236}">
                <a16:creationId xmlns:a16="http://schemas.microsoft.com/office/drawing/2014/main" id="{60586C35-FFBD-7E0A-454A-A719A55DE0F0}"/>
              </a:ext>
            </a:extLst>
          </p:cNvPr>
          <p:cNvSpPr>
            <a:spLocks noGrp="1"/>
          </p:cNvSpPr>
          <p:nvPr>
            <p:ph sz="half" idx="1"/>
          </p:nvPr>
        </p:nvSpPr>
        <p:spPr/>
        <p:txBody>
          <a:bodyPr>
            <a:normAutofit/>
          </a:bodyPr>
          <a:lstStyle/>
          <a:p>
            <a:r>
              <a:rPr lang="en-SE" sz="2000" dirty="0">
                <a:latin typeface="Tw Cen MT" panose="020B0602020104020603" pitchFamily="34" charset="77"/>
              </a:rPr>
              <a:t>Understand Player/Team Performance</a:t>
            </a:r>
          </a:p>
          <a:p>
            <a:pPr lvl="1"/>
            <a:r>
              <a:rPr lang="en-SE" sz="1600" dirty="0">
                <a:latin typeface="Tw Cen MT" panose="020B0602020104020603" pitchFamily="34" charset="77"/>
              </a:rPr>
              <a:t>Track whether a Team made improvements over time</a:t>
            </a:r>
          </a:p>
          <a:p>
            <a:pPr lvl="1"/>
            <a:r>
              <a:rPr lang="en-SE" sz="1600" dirty="0">
                <a:latin typeface="Tw Cen MT" panose="020B0602020104020603" pitchFamily="34" charset="77"/>
              </a:rPr>
              <a:t>Does Kills/Assists/Shots/Trades (KAST) score improve</a:t>
            </a:r>
          </a:p>
          <a:p>
            <a:pPr marL="457200" lvl="1" indent="0">
              <a:buNone/>
            </a:pPr>
            <a:r>
              <a:rPr lang="en-GB" sz="1600" dirty="0">
                <a:latin typeface="Tw Cen MT" panose="020B0602020104020603" pitchFamily="34" charset="77"/>
              </a:rPr>
              <a:t>o</a:t>
            </a:r>
            <a:r>
              <a:rPr lang="en-SE" sz="1600" dirty="0">
                <a:latin typeface="Tw Cen MT" panose="020B0602020104020603" pitchFamily="34" charset="77"/>
              </a:rPr>
              <a:t>ver time</a:t>
            </a:r>
          </a:p>
          <a:p>
            <a:pPr lvl="1"/>
            <a:r>
              <a:rPr lang="en-SE" sz="1600" dirty="0">
                <a:latin typeface="Tw Cen MT" panose="020B0602020104020603" pitchFamily="34" charset="77"/>
              </a:rPr>
              <a:t>What features degrade over time for a team?</a:t>
            </a:r>
          </a:p>
        </p:txBody>
      </p:sp>
    </p:spTree>
    <p:extLst>
      <p:ext uri="{BB962C8B-B14F-4D97-AF65-F5344CB8AC3E}">
        <p14:creationId xmlns:p14="http://schemas.microsoft.com/office/powerpoint/2010/main" val="34347340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A1F77B57-4422-8E08-11A6-8BD1DD276FF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5209309" y="1825625"/>
            <a:ext cx="6144491" cy="4667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A00A66A-705F-FF49-037B-24C80C92A8AD}"/>
              </a:ext>
            </a:extLst>
          </p:cNvPr>
          <p:cNvSpPr>
            <a:spLocks noGrp="1"/>
          </p:cNvSpPr>
          <p:nvPr>
            <p:ph type="title"/>
          </p:nvPr>
        </p:nvSpPr>
        <p:spPr/>
        <p:txBody>
          <a:bodyPr/>
          <a:lstStyle/>
          <a:p>
            <a:r>
              <a:rPr lang="en-SE" b="1" dirty="0">
                <a:latin typeface="Tw Cen MT Condensed Extra Bold" panose="020B0602020104020603" pitchFamily="34" charset="77"/>
              </a:rPr>
              <a:t>Understand the Data</a:t>
            </a:r>
          </a:p>
        </p:txBody>
      </p:sp>
      <p:sp>
        <p:nvSpPr>
          <p:cNvPr id="3" name="Content Placeholder 2">
            <a:extLst>
              <a:ext uri="{FF2B5EF4-FFF2-40B4-BE49-F238E27FC236}">
                <a16:creationId xmlns:a16="http://schemas.microsoft.com/office/drawing/2014/main" id="{60586C35-FFBD-7E0A-454A-A719A55DE0F0}"/>
              </a:ext>
            </a:extLst>
          </p:cNvPr>
          <p:cNvSpPr>
            <a:spLocks noGrp="1"/>
          </p:cNvSpPr>
          <p:nvPr>
            <p:ph sz="half" idx="1"/>
          </p:nvPr>
        </p:nvSpPr>
        <p:spPr/>
        <p:txBody>
          <a:bodyPr>
            <a:normAutofit/>
          </a:bodyPr>
          <a:lstStyle/>
          <a:p>
            <a:r>
              <a:rPr lang="en-SE" sz="2000" dirty="0">
                <a:latin typeface="Tw Cen MT" panose="020B0602020104020603" pitchFamily="34" charset="77"/>
              </a:rPr>
              <a:t>Understand Player/Team Performance</a:t>
            </a:r>
          </a:p>
          <a:p>
            <a:r>
              <a:rPr lang="en-SE" sz="2000" dirty="0">
                <a:latin typeface="Tw Cen MT" panose="020B0602020104020603" pitchFamily="34" charset="77"/>
              </a:rPr>
              <a:t>Weapon Preference</a:t>
            </a:r>
          </a:p>
          <a:p>
            <a:pPr lvl="1"/>
            <a:r>
              <a:rPr lang="en-SE" sz="1600" dirty="0">
                <a:latin typeface="Tw Cen MT" panose="020B0602020104020603" pitchFamily="34" charset="77"/>
              </a:rPr>
              <a:t>How does the Kill rate differ by weapon?</a:t>
            </a:r>
          </a:p>
          <a:p>
            <a:pPr lvl="1"/>
            <a:r>
              <a:rPr lang="en-SE" sz="1600" dirty="0">
                <a:latin typeface="Tw Cen MT" panose="020B0602020104020603" pitchFamily="34" charset="77"/>
              </a:rPr>
              <a:t>Are there preferred weapons for a </a:t>
            </a:r>
          </a:p>
          <a:p>
            <a:pPr marL="457200" lvl="1" indent="0">
              <a:buNone/>
            </a:pPr>
            <a:r>
              <a:rPr lang="en-GB" sz="1600" dirty="0">
                <a:latin typeface="Tw Cen MT" panose="020B0602020104020603" pitchFamily="34" charset="77"/>
              </a:rPr>
              <a:t>s</a:t>
            </a:r>
            <a:r>
              <a:rPr lang="en-SE" sz="1600" dirty="0">
                <a:latin typeface="Tw Cen MT" panose="020B0602020104020603" pitchFamily="34" charset="77"/>
              </a:rPr>
              <a:t>pecific team or player?</a:t>
            </a:r>
          </a:p>
          <a:p>
            <a:pPr lvl="1"/>
            <a:r>
              <a:rPr lang="en-SE" sz="1600" dirty="0">
                <a:latin typeface="Tw Cen MT" panose="020B0602020104020603" pitchFamily="34" charset="77"/>
              </a:rPr>
              <a:t>Are there weapons which increase </a:t>
            </a:r>
          </a:p>
          <a:p>
            <a:pPr marL="457200" lvl="1" indent="0">
              <a:buNone/>
            </a:pPr>
            <a:r>
              <a:rPr lang="en-GB" sz="1600" dirty="0">
                <a:latin typeface="Tw Cen MT" panose="020B0602020104020603" pitchFamily="34" charset="77"/>
              </a:rPr>
              <a:t>P</a:t>
            </a:r>
            <a:r>
              <a:rPr lang="en-SE" sz="1600" dirty="0">
                <a:latin typeface="Tw Cen MT" panose="020B0602020104020603" pitchFamily="34" charset="77"/>
              </a:rPr>
              <a:t>layer/Team performance?</a:t>
            </a:r>
          </a:p>
          <a:p>
            <a:pPr lvl="1"/>
            <a:endParaRPr lang="en-SE" sz="1600" dirty="0">
              <a:latin typeface="Tw Cen MT" panose="020B0602020104020603" pitchFamily="34" charset="77"/>
            </a:endParaRPr>
          </a:p>
        </p:txBody>
      </p:sp>
    </p:spTree>
    <p:extLst>
      <p:ext uri="{BB962C8B-B14F-4D97-AF65-F5344CB8AC3E}">
        <p14:creationId xmlns:p14="http://schemas.microsoft.com/office/powerpoint/2010/main" val="3916980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A66A-705F-FF49-037B-24C80C92A8AD}"/>
              </a:ext>
            </a:extLst>
          </p:cNvPr>
          <p:cNvSpPr>
            <a:spLocks noGrp="1"/>
          </p:cNvSpPr>
          <p:nvPr>
            <p:ph type="title"/>
          </p:nvPr>
        </p:nvSpPr>
        <p:spPr/>
        <p:txBody>
          <a:bodyPr/>
          <a:lstStyle/>
          <a:p>
            <a:r>
              <a:rPr lang="en-SE" b="1" dirty="0">
                <a:latin typeface="Tw Cen MT Condensed Extra Bold" panose="020B0602020104020603" pitchFamily="34" charset="77"/>
              </a:rPr>
              <a:t>Understand the Data</a:t>
            </a:r>
          </a:p>
        </p:txBody>
      </p:sp>
      <p:sp>
        <p:nvSpPr>
          <p:cNvPr id="3" name="Content Placeholder 2">
            <a:extLst>
              <a:ext uri="{FF2B5EF4-FFF2-40B4-BE49-F238E27FC236}">
                <a16:creationId xmlns:a16="http://schemas.microsoft.com/office/drawing/2014/main" id="{60586C35-FFBD-7E0A-454A-A719A55DE0F0}"/>
              </a:ext>
            </a:extLst>
          </p:cNvPr>
          <p:cNvSpPr>
            <a:spLocks noGrp="1"/>
          </p:cNvSpPr>
          <p:nvPr>
            <p:ph sz="half" idx="1"/>
          </p:nvPr>
        </p:nvSpPr>
        <p:spPr/>
        <p:txBody>
          <a:bodyPr>
            <a:normAutofit/>
          </a:bodyPr>
          <a:lstStyle/>
          <a:p>
            <a:r>
              <a:rPr lang="en-SE" sz="2000" dirty="0">
                <a:latin typeface="Tw Cen MT" panose="020B0602020104020603" pitchFamily="34" charset="77"/>
              </a:rPr>
              <a:t>Understand Player/Team Performance</a:t>
            </a:r>
          </a:p>
          <a:p>
            <a:r>
              <a:rPr lang="en-SE" sz="2000" dirty="0">
                <a:latin typeface="Tw Cen MT" panose="020B0602020104020603" pitchFamily="34" charset="77"/>
              </a:rPr>
              <a:t>Weapon Preference</a:t>
            </a:r>
          </a:p>
          <a:p>
            <a:r>
              <a:rPr lang="en-SE" sz="2000" dirty="0">
                <a:latin typeface="Tw Cen MT" panose="020B0602020104020603" pitchFamily="34" charset="77"/>
              </a:rPr>
              <a:t>Analyze Game</a:t>
            </a:r>
          </a:p>
          <a:p>
            <a:pPr lvl="1"/>
            <a:r>
              <a:rPr lang="en-SE" sz="1600" dirty="0">
                <a:latin typeface="Tw Cen MT" panose="020B0602020104020603" pitchFamily="34" charset="77"/>
              </a:rPr>
              <a:t>Compare win rates across maps. Does your Team perform better as CT (Counter Terrorist)/T (Terrorist)?</a:t>
            </a:r>
          </a:p>
          <a:p>
            <a:pPr lvl="1"/>
            <a:r>
              <a:rPr lang="en-SE" sz="1600" dirty="0">
                <a:latin typeface="Tw Cen MT" panose="020B0602020104020603" pitchFamily="34" charset="77"/>
              </a:rPr>
              <a:t>Bombsite success rate:</a:t>
            </a:r>
          </a:p>
          <a:p>
            <a:pPr lvl="2"/>
            <a:r>
              <a:rPr lang="en-SE" sz="1400" dirty="0">
                <a:latin typeface="Tw Cen MT" panose="020B0602020104020603" pitchFamily="34" charset="77"/>
              </a:rPr>
              <a:t>Is your team able to successfully plant/diffuse against a given team?</a:t>
            </a:r>
          </a:p>
          <a:p>
            <a:pPr lvl="2"/>
            <a:endParaRPr lang="en-SE" sz="1400" dirty="0">
              <a:latin typeface="Tw Cen MT" panose="020B0602020104020603" pitchFamily="34" charset="77"/>
            </a:endParaRPr>
          </a:p>
          <a:p>
            <a:pPr lvl="1"/>
            <a:endParaRPr lang="en-SE" sz="1600" dirty="0">
              <a:latin typeface="Tw Cen MT" panose="020B0602020104020603" pitchFamily="34" charset="77"/>
            </a:endParaRPr>
          </a:p>
        </p:txBody>
      </p:sp>
      <p:pic>
        <p:nvPicPr>
          <p:cNvPr id="6" name="Content Placeholder 5">
            <a:extLst>
              <a:ext uri="{FF2B5EF4-FFF2-40B4-BE49-F238E27FC236}">
                <a16:creationId xmlns:a16="http://schemas.microsoft.com/office/drawing/2014/main" id="{303B0865-F081-F37A-17EA-F4E5D6CF9A12}"/>
              </a:ext>
            </a:extLst>
          </p:cNvPr>
          <p:cNvPicPr>
            <a:picLocks noGrp="1" noChangeAspect="1"/>
          </p:cNvPicPr>
          <p:nvPr>
            <p:ph sz="half" idx="2"/>
          </p:nvPr>
        </p:nvPicPr>
        <p:blipFill>
          <a:blip r:embed="rId2"/>
          <a:stretch>
            <a:fillRect/>
          </a:stretch>
        </p:blipFill>
        <p:spPr>
          <a:xfrm>
            <a:off x="6587331" y="2352098"/>
            <a:ext cx="4351338" cy="4351338"/>
          </a:xfrm>
        </p:spPr>
      </p:pic>
      <p:sp>
        <p:nvSpPr>
          <p:cNvPr id="7" name="TextBox 6">
            <a:extLst>
              <a:ext uri="{FF2B5EF4-FFF2-40B4-BE49-F238E27FC236}">
                <a16:creationId xmlns:a16="http://schemas.microsoft.com/office/drawing/2014/main" id="{929A2727-9DC9-2035-718A-F5A12CFF9AFD}"/>
              </a:ext>
            </a:extLst>
          </p:cNvPr>
          <p:cNvSpPr txBox="1"/>
          <p:nvPr/>
        </p:nvSpPr>
        <p:spPr>
          <a:xfrm>
            <a:off x="6788726" y="1502459"/>
            <a:ext cx="4835237" cy="646331"/>
          </a:xfrm>
          <a:prstGeom prst="rect">
            <a:avLst/>
          </a:prstGeom>
          <a:noFill/>
        </p:spPr>
        <p:txBody>
          <a:bodyPr wrap="square" rtlCol="0">
            <a:spAutoFit/>
          </a:bodyPr>
          <a:lstStyle/>
          <a:p>
            <a:pPr marL="285750" indent="-285750">
              <a:buFont typeface="Arial" panose="020B0604020202020204" pitchFamily="34" charset="0"/>
              <a:buChar char="•"/>
            </a:pPr>
            <a:r>
              <a:rPr lang="en-SE" dirty="0">
                <a:solidFill>
                  <a:srgbClr val="FF0000"/>
                </a:solidFill>
              </a:rPr>
              <a:t>Terrorists                  X    Terrorist Killed</a:t>
            </a:r>
          </a:p>
          <a:p>
            <a:pPr marL="285750" indent="-285750">
              <a:buFont typeface="Arial" panose="020B0604020202020204" pitchFamily="34" charset="0"/>
              <a:buChar char="•"/>
            </a:pPr>
            <a:r>
              <a:rPr lang="en-SE" dirty="0">
                <a:solidFill>
                  <a:srgbClr val="00B0F0"/>
                </a:solidFill>
              </a:rPr>
              <a:t>Counter Terrorists.  X    Counter Terrorist Killed</a:t>
            </a:r>
          </a:p>
        </p:txBody>
      </p:sp>
    </p:spTree>
    <p:extLst>
      <p:ext uri="{BB962C8B-B14F-4D97-AF65-F5344CB8AC3E}">
        <p14:creationId xmlns:p14="http://schemas.microsoft.com/office/powerpoint/2010/main" val="2928110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0A66A-705F-FF49-037B-24C80C92A8AD}"/>
              </a:ext>
            </a:extLst>
          </p:cNvPr>
          <p:cNvSpPr>
            <a:spLocks noGrp="1"/>
          </p:cNvSpPr>
          <p:nvPr>
            <p:ph type="title"/>
          </p:nvPr>
        </p:nvSpPr>
        <p:spPr/>
        <p:txBody>
          <a:bodyPr/>
          <a:lstStyle/>
          <a:p>
            <a:r>
              <a:rPr lang="en-SE" b="1" dirty="0">
                <a:latin typeface="Tw Cen MT Condensed Extra Bold" panose="020B0602020104020603" pitchFamily="34" charset="77"/>
              </a:rPr>
              <a:t>Understand the Data</a:t>
            </a:r>
          </a:p>
        </p:txBody>
      </p:sp>
      <p:sp>
        <p:nvSpPr>
          <p:cNvPr id="3" name="Content Placeholder 2">
            <a:extLst>
              <a:ext uri="{FF2B5EF4-FFF2-40B4-BE49-F238E27FC236}">
                <a16:creationId xmlns:a16="http://schemas.microsoft.com/office/drawing/2014/main" id="{60586C35-FFBD-7E0A-454A-A719A55DE0F0}"/>
              </a:ext>
            </a:extLst>
          </p:cNvPr>
          <p:cNvSpPr>
            <a:spLocks noGrp="1"/>
          </p:cNvSpPr>
          <p:nvPr>
            <p:ph sz="half" idx="1"/>
          </p:nvPr>
        </p:nvSpPr>
        <p:spPr/>
        <p:txBody>
          <a:bodyPr>
            <a:normAutofit/>
          </a:bodyPr>
          <a:lstStyle/>
          <a:p>
            <a:r>
              <a:rPr lang="en-SE" sz="2000" dirty="0">
                <a:latin typeface="Tw Cen MT" panose="020B0602020104020603" pitchFamily="34" charset="77"/>
              </a:rPr>
              <a:t>Understand Player/Team Performance</a:t>
            </a:r>
          </a:p>
          <a:p>
            <a:r>
              <a:rPr lang="en-SE" sz="2000" dirty="0">
                <a:latin typeface="Tw Cen MT" panose="020B0602020104020603" pitchFamily="34" charset="77"/>
              </a:rPr>
              <a:t>Weapon Preference</a:t>
            </a:r>
          </a:p>
          <a:p>
            <a:r>
              <a:rPr lang="en-SE" sz="2000" dirty="0">
                <a:latin typeface="Tw Cen MT" panose="020B0602020104020603" pitchFamily="34" charset="77"/>
              </a:rPr>
              <a:t>Analyze Game</a:t>
            </a:r>
          </a:p>
          <a:p>
            <a:pPr lvl="1"/>
            <a:r>
              <a:rPr lang="en-SE" sz="1600" dirty="0">
                <a:latin typeface="Tw Cen MT" panose="020B0602020104020603" pitchFamily="34" charset="77"/>
              </a:rPr>
              <a:t>Compare win rates across maps. Does your Team perform better as CT (Counter Terrorist)/T (Terrorist)?</a:t>
            </a:r>
          </a:p>
          <a:p>
            <a:pPr lvl="1"/>
            <a:r>
              <a:rPr lang="en-SE" sz="1600" dirty="0">
                <a:latin typeface="Tw Cen MT" panose="020B0602020104020603" pitchFamily="34" charset="77"/>
              </a:rPr>
              <a:t>Bombsite success rate:</a:t>
            </a:r>
          </a:p>
          <a:p>
            <a:pPr lvl="2"/>
            <a:r>
              <a:rPr lang="en-SE" sz="1400" dirty="0">
                <a:latin typeface="Tw Cen MT" panose="020B0602020104020603" pitchFamily="34" charset="77"/>
              </a:rPr>
              <a:t>Is your team able to successfully plant/diffuse against a given team?</a:t>
            </a:r>
          </a:p>
          <a:p>
            <a:pPr lvl="1"/>
            <a:r>
              <a:rPr lang="en-SE" sz="1600" dirty="0">
                <a:latin typeface="Tw Cen MT" panose="020B0602020104020603" pitchFamily="34" charset="77"/>
              </a:rPr>
              <a:t>Grenade usage:</a:t>
            </a:r>
          </a:p>
          <a:p>
            <a:pPr lvl="2"/>
            <a:r>
              <a:rPr lang="en-SE" sz="1400" dirty="0">
                <a:latin typeface="Tw Cen MT" panose="020B0602020104020603" pitchFamily="34" charset="77"/>
              </a:rPr>
              <a:t>Explore usage of grenades (Smoke, Flashing, Molotov). Does your team use them effectively?</a:t>
            </a:r>
          </a:p>
          <a:p>
            <a:pPr lvl="2"/>
            <a:endParaRPr lang="en-SE" sz="1400" dirty="0">
              <a:latin typeface="Tw Cen MT" panose="020B0602020104020603" pitchFamily="34" charset="77"/>
            </a:endParaRPr>
          </a:p>
          <a:p>
            <a:pPr lvl="1"/>
            <a:endParaRPr lang="en-SE" sz="1600" dirty="0">
              <a:latin typeface="Tw Cen MT" panose="020B0602020104020603" pitchFamily="34" charset="77"/>
            </a:endParaRPr>
          </a:p>
        </p:txBody>
      </p:sp>
      <p:pic>
        <p:nvPicPr>
          <p:cNvPr id="13" name="Content Placeholder 12" descr="A screen shot of a computer generated image&#10;&#10;Description automatically generated">
            <a:extLst>
              <a:ext uri="{FF2B5EF4-FFF2-40B4-BE49-F238E27FC236}">
                <a16:creationId xmlns:a16="http://schemas.microsoft.com/office/drawing/2014/main" id="{9A1A1427-34C5-B8C9-1203-30D556DB97FD}"/>
              </a:ext>
            </a:extLst>
          </p:cNvPr>
          <p:cNvPicPr>
            <a:picLocks noGrp="1" noChangeAspect="1"/>
          </p:cNvPicPr>
          <p:nvPr>
            <p:ph sz="half" idx="2"/>
          </p:nvPr>
        </p:nvPicPr>
        <p:blipFill>
          <a:blip r:embed="rId2"/>
          <a:stretch>
            <a:fillRect/>
          </a:stretch>
        </p:blipFill>
        <p:spPr>
          <a:xfrm>
            <a:off x="6019800" y="523080"/>
            <a:ext cx="5811838" cy="6334919"/>
          </a:xfrm>
        </p:spPr>
      </p:pic>
    </p:spTree>
    <p:extLst>
      <p:ext uri="{BB962C8B-B14F-4D97-AF65-F5344CB8AC3E}">
        <p14:creationId xmlns:p14="http://schemas.microsoft.com/office/powerpoint/2010/main" val="545895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49139-62CD-C5A3-21B6-666FB4A9D352}"/>
              </a:ext>
            </a:extLst>
          </p:cNvPr>
          <p:cNvSpPr>
            <a:spLocks noGrp="1"/>
          </p:cNvSpPr>
          <p:nvPr>
            <p:ph type="title"/>
          </p:nvPr>
        </p:nvSpPr>
        <p:spPr/>
        <p:txBody>
          <a:bodyPr/>
          <a:lstStyle/>
          <a:p>
            <a:r>
              <a:rPr lang="en-SE" b="1" dirty="0">
                <a:latin typeface="Tw Cen MT Condensed Extra Bold" panose="020B0602020104020603" pitchFamily="34" charset="77"/>
              </a:rPr>
              <a:t>Training in Machine Learning</a:t>
            </a:r>
          </a:p>
        </p:txBody>
      </p:sp>
      <p:pic>
        <p:nvPicPr>
          <p:cNvPr id="10" name="Content Placeholder 9" descr="A cartoon of a person in an orange outfit&#10;&#10;Description automatically generated">
            <a:extLst>
              <a:ext uri="{FF2B5EF4-FFF2-40B4-BE49-F238E27FC236}">
                <a16:creationId xmlns:a16="http://schemas.microsoft.com/office/drawing/2014/main" id="{7A5EDF39-9798-40D8-28D8-50067F3AEEEA}"/>
              </a:ext>
            </a:extLst>
          </p:cNvPr>
          <p:cNvPicPr>
            <a:picLocks noGrp="1" noChangeAspect="1"/>
          </p:cNvPicPr>
          <p:nvPr>
            <p:ph idx="1"/>
          </p:nvPr>
        </p:nvPicPr>
        <p:blipFill>
          <a:blip r:embed="rId2"/>
          <a:stretch>
            <a:fillRect/>
          </a:stretch>
        </p:blipFill>
        <p:spPr>
          <a:xfrm>
            <a:off x="838200" y="1690688"/>
            <a:ext cx="1386639" cy="1993901"/>
          </a:xfrm>
        </p:spPr>
      </p:pic>
      <p:pic>
        <p:nvPicPr>
          <p:cNvPr id="12" name="Picture 11" descr="A cartoon of a person with yellow hair&#10;&#10;Description automatically generated">
            <a:extLst>
              <a:ext uri="{FF2B5EF4-FFF2-40B4-BE49-F238E27FC236}">
                <a16:creationId xmlns:a16="http://schemas.microsoft.com/office/drawing/2014/main" id="{E81B52D0-ECDD-F856-5114-37AC58CB3BD1}"/>
              </a:ext>
            </a:extLst>
          </p:cNvPr>
          <p:cNvPicPr>
            <a:picLocks noChangeAspect="1"/>
          </p:cNvPicPr>
          <p:nvPr/>
        </p:nvPicPr>
        <p:blipFill>
          <a:blip r:embed="rId3"/>
          <a:stretch>
            <a:fillRect/>
          </a:stretch>
        </p:blipFill>
        <p:spPr>
          <a:xfrm>
            <a:off x="3676650" y="1690688"/>
            <a:ext cx="1386639" cy="1993901"/>
          </a:xfrm>
          <a:prstGeom prst="rect">
            <a:avLst/>
          </a:prstGeom>
        </p:spPr>
      </p:pic>
      <p:pic>
        <p:nvPicPr>
          <p:cNvPr id="14" name="Picture 13" descr="A cartoon of a person with long hair&#10;&#10;Description automatically generated">
            <a:extLst>
              <a:ext uri="{FF2B5EF4-FFF2-40B4-BE49-F238E27FC236}">
                <a16:creationId xmlns:a16="http://schemas.microsoft.com/office/drawing/2014/main" id="{AEB28A5E-5CE9-A45A-AD98-EE5C59563D3A}"/>
              </a:ext>
            </a:extLst>
          </p:cNvPr>
          <p:cNvPicPr>
            <a:picLocks noChangeAspect="1"/>
          </p:cNvPicPr>
          <p:nvPr/>
        </p:nvPicPr>
        <p:blipFill>
          <a:blip r:embed="rId4"/>
          <a:stretch>
            <a:fillRect/>
          </a:stretch>
        </p:blipFill>
        <p:spPr>
          <a:xfrm>
            <a:off x="6515100" y="1690688"/>
            <a:ext cx="1386639" cy="1993901"/>
          </a:xfrm>
          <a:prstGeom prst="rect">
            <a:avLst/>
          </a:prstGeom>
        </p:spPr>
      </p:pic>
      <p:pic>
        <p:nvPicPr>
          <p:cNvPr id="16" name="Picture 15" descr="A cartoon of a person with blue hair&#10;&#10;Description automatically generated">
            <a:extLst>
              <a:ext uri="{FF2B5EF4-FFF2-40B4-BE49-F238E27FC236}">
                <a16:creationId xmlns:a16="http://schemas.microsoft.com/office/drawing/2014/main" id="{142E219D-5A2D-82FE-31B4-5EFB22E4B7EA}"/>
              </a:ext>
            </a:extLst>
          </p:cNvPr>
          <p:cNvPicPr>
            <a:picLocks noChangeAspect="1"/>
          </p:cNvPicPr>
          <p:nvPr/>
        </p:nvPicPr>
        <p:blipFill>
          <a:blip r:embed="rId5"/>
          <a:stretch>
            <a:fillRect/>
          </a:stretch>
        </p:blipFill>
        <p:spPr>
          <a:xfrm>
            <a:off x="9353550" y="1690688"/>
            <a:ext cx="1386639" cy="1993901"/>
          </a:xfrm>
          <a:prstGeom prst="rect">
            <a:avLst/>
          </a:prstGeom>
        </p:spPr>
      </p:pic>
      <p:pic>
        <p:nvPicPr>
          <p:cNvPr id="18" name="Picture 17" descr="A cartoon of a person doing push ups&#10;&#10;Description automatically generated">
            <a:extLst>
              <a:ext uri="{FF2B5EF4-FFF2-40B4-BE49-F238E27FC236}">
                <a16:creationId xmlns:a16="http://schemas.microsoft.com/office/drawing/2014/main" id="{2454133D-5C84-C039-91EA-C8A5942A7D8B}"/>
              </a:ext>
            </a:extLst>
          </p:cNvPr>
          <p:cNvPicPr>
            <a:picLocks noChangeAspect="1"/>
          </p:cNvPicPr>
          <p:nvPr/>
        </p:nvPicPr>
        <p:blipFill>
          <a:blip r:embed="rId6"/>
          <a:stretch>
            <a:fillRect/>
          </a:stretch>
        </p:blipFill>
        <p:spPr>
          <a:xfrm>
            <a:off x="2257425" y="1690688"/>
            <a:ext cx="1386639" cy="1993900"/>
          </a:xfrm>
          <a:prstGeom prst="rect">
            <a:avLst/>
          </a:prstGeom>
        </p:spPr>
      </p:pic>
      <p:pic>
        <p:nvPicPr>
          <p:cNvPr id="1026" name="Picture 2" descr="The Goku Workout – Be a Game Character">
            <a:extLst>
              <a:ext uri="{FF2B5EF4-FFF2-40B4-BE49-F238E27FC236}">
                <a16:creationId xmlns:a16="http://schemas.microsoft.com/office/drawing/2014/main" id="{49D0C57F-1FFC-0C36-4D79-E763BA4F57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95875" y="1690688"/>
            <a:ext cx="1386640" cy="19939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aio-ken | Dragon Ball Wiki | Fandom">
            <a:extLst>
              <a:ext uri="{FF2B5EF4-FFF2-40B4-BE49-F238E27FC236}">
                <a16:creationId xmlns:a16="http://schemas.microsoft.com/office/drawing/2014/main" id="{17EDD5DF-8690-6245-2C12-1744F0B141D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38949" y="1690688"/>
            <a:ext cx="1372491" cy="19939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6D18DAC9-B9EC-277F-3244-F49F9FBA1B6F}"/>
              </a:ext>
            </a:extLst>
          </p:cNvPr>
          <p:cNvSpPr txBox="1"/>
          <p:nvPr/>
        </p:nvSpPr>
        <p:spPr>
          <a:xfrm>
            <a:off x="1194728" y="4026569"/>
            <a:ext cx="673582" cy="646331"/>
          </a:xfrm>
          <a:prstGeom prst="rect">
            <a:avLst/>
          </a:prstGeom>
          <a:noFill/>
        </p:spPr>
        <p:txBody>
          <a:bodyPr wrap="none" rtlCol="0">
            <a:spAutoFit/>
          </a:bodyPr>
          <a:lstStyle/>
          <a:p>
            <a:r>
              <a:rPr lang="en-SE" b="1" dirty="0">
                <a:latin typeface="Tw Cen MT Condensed" panose="020B0606020104020203" pitchFamily="34" charset="77"/>
              </a:rPr>
              <a:t>Basic</a:t>
            </a:r>
          </a:p>
          <a:p>
            <a:r>
              <a:rPr lang="en-SE" b="1" dirty="0">
                <a:latin typeface="Tw Cen MT Condensed" panose="020B0606020104020203" pitchFamily="34" charset="77"/>
              </a:rPr>
              <a:t>Model</a:t>
            </a:r>
          </a:p>
        </p:txBody>
      </p:sp>
      <p:sp>
        <p:nvSpPr>
          <p:cNvPr id="21" name="TextBox 20">
            <a:extLst>
              <a:ext uri="{FF2B5EF4-FFF2-40B4-BE49-F238E27FC236}">
                <a16:creationId xmlns:a16="http://schemas.microsoft.com/office/drawing/2014/main" id="{2F3B0191-882D-AF0E-9A7D-A1C9D32BA222}"/>
              </a:ext>
            </a:extLst>
          </p:cNvPr>
          <p:cNvSpPr txBox="1"/>
          <p:nvPr/>
        </p:nvSpPr>
        <p:spPr>
          <a:xfrm>
            <a:off x="2622475" y="4026569"/>
            <a:ext cx="598882" cy="369332"/>
          </a:xfrm>
          <a:prstGeom prst="rect">
            <a:avLst/>
          </a:prstGeom>
          <a:noFill/>
        </p:spPr>
        <p:txBody>
          <a:bodyPr wrap="none" rtlCol="0">
            <a:spAutoFit/>
          </a:bodyPr>
          <a:lstStyle/>
          <a:p>
            <a:r>
              <a:rPr lang="en-SE" b="1" dirty="0">
                <a:latin typeface="Tw Cen MT Condensed" panose="020B0606020104020203" pitchFamily="34" charset="77"/>
              </a:rPr>
              <a:t>Train</a:t>
            </a:r>
          </a:p>
        </p:txBody>
      </p:sp>
      <p:sp>
        <p:nvSpPr>
          <p:cNvPr id="22" name="TextBox 21">
            <a:extLst>
              <a:ext uri="{FF2B5EF4-FFF2-40B4-BE49-F238E27FC236}">
                <a16:creationId xmlns:a16="http://schemas.microsoft.com/office/drawing/2014/main" id="{33DFB88B-9769-5491-1B41-AD7939396E09}"/>
              </a:ext>
            </a:extLst>
          </p:cNvPr>
          <p:cNvSpPr txBox="1"/>
          <p:nvPr/>
        </p:nvSpPr>
        <p:spPr>
          <a:xfrm>
            <a:off x="2622475" y="4732422"/>
            <a:ext cx="620683" cy="369332"/>
          </a:xfrm>
          <a:prstGeom prst="rect">
            <a:avLst/>
          </a:prstGeom>
          <a:noFill/>
        </p:spPr>
        <p:txBody>
          <a:bodyPr wrap="none" rtlCol="0">
            <a:spAutoFit/>
          </a:bodyPr>
          <a:lstStyle/>
          <a:p>
            <a:r>
              <a:rPr lang="en-SE" b="1" dirty="0">
                <a:latin typeface="Tw Cen MT Condensed" panose="020B0606020104020203" pitchFamily="34" charset="77"/>
              </a:rPr>
              <a:t>Data </a:t>
            </a:r>
          </a:p>
        </p:txBody>
      </p:sp>
      <p:pic>
        <p:nvPicPr>
          <p:cNvPr id="24" name="Graphic 23" descr="Dumbbell with solid fill">
            <a:extLst>
              <a:ext uri="{FF2B5EF4-FFF2-40B4-BE49-F238E27FC236}">
                <a16:creationId xmlns:a16="http://schemas.microsoft.com/office/drawing/2014/main" id="{E570D45E-76B0-FE28-09D4-C39F0270A20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221357" y="4596155"/>
            <a:ext cx="346411" cy="641866"/>
          </a:xfrm>
          <a:prstGeom prst="rect">
            <a:avLst/>
          </a:prstGeom>
        </p:spPr>
      </p:pic>
      <p:sp>
        <p:nvSpPr>
          <p:cNvPr id="25" name="TextBox 24">
            <a:extLst>
              <a:ext uri="{FF2B5EF4-FFF2-40B4-BE49-F238E27FC236}">
                <a16:creationId xmlns:a16="http://schemas.microsoft.com/office/drawing/2014/main" id="{001D6E6B-FEDA-8017-998D-4531FB66DC34}"/>
              </a:ext>
            </a:extLst>
          </p:cNvPr>
          <p:cNvSpPr txBox="1"/>
          <p:nvPr/>
        </p:nvSpPr>
        <p:spPr>
          <a:xfrm>
            <a:off x="3970012" y="4026569"/>
            <a:ext cx="936090" cy="646331"/>
          </a:xfrm>
          <a:prstGeom prst="rect">
            <a:avLst/>
          </a:prstGeom>
          <a:noFill/>
        </p:spPr>
        <p:txBody>
          <a:bodyPr wrap="none" rtlCol="0">
            <a:spAutoFit/>
          </a:bodyPr>
          <a:lstStyle/>
          <a:p>
            <a:r>
              <a:rPr lang="en-SE" b="1" dirty="0">
                <a:latin typeface="Tw Cen MT Condensed" panose="020B0606020104020203" pitchFamily="34" charset="77"/>
              </a:rPr>
              <a:t>Improved</a:t>
            </a:r>
          </a:p>
          <a:p>
            <a:r>
              <a:rPr lang="en-SE" b="1" dirty="0">
                <a:latin typeface="Tw Cen MT Condensed" panose="020B0606020104020203" pitchFamily="34" charset="77"/>
              </a:rPr>
              <a:t>Model</a:t>
            </a:r>
          </a:p>
        </p:txBody>
      </p:sp>
      <p:sp>
        <p:nvSpPr>
          <p:cNvPr id="27" name="TextBox 26">
            <a:extLst>
              <a:ext uri="{FF2B5EF4-FFF2-40B4-BE49-F238E27FC236}">
                <a16:creationId xmlns:a16="http://schemas.microsoft.com/office/drawing/2014/main" id="{BF19E816-ECCB-44BA-69AA-469921845B0C}"/>
              </a:ext>
            </a:extLst>
          </p:cNvPr>
          <p:cNvSpPr txBox="1"/>
          <p:nvPr/>
        </p:nvSpPr>
        <p:spPr>
          <a:xfrm>
            <a:off x="5285465" y="4026569"/>
            <a:ext cx="752770" cy="369332"/>
          </a:xfrm>
          <a:prstGeom prst="rect">
            <a:avLst/>
          </a:prstGeom>
          <a:noFill/>
        </p:spPr>
        <p:txBody>
          <a:bodyPr wrap="none" rtlCol="0">
            <a:spAutoFit/>
          </a:bodyPr>
          <a:lstStyle/>
          <a:p>
            <a:r>
              <a:rPr lang="en-SE" b="1" dirty="0">
                <a:latin typeface="Tw Cen MT Condensed" panose="020B0606020104020203" pitchFamily="34" charset="77"/>
              </a:rPr>
              <a:t>Train-2</a:t>
            </a:r>
          </a:p>
        </p:txBody>
      </p:sp>
      <p:sp>
        <p:nvSpPr>
          <p:cNvPr id="28" name="TextBox 27">
            <a:extLst>
              <a:ext uri="{FF2B5EF4-FFF2-40B4-BE49-F238E27FC236}">
                <a16:creationId xmlns:a16="http://schemas.microsoft.com/office/drawing/2014/main" id="{A8697CA0-FCD4-FFA1-2E2E-A42001391269}"/>
              </a:ext>
            </a:extLst>
          </p:cNvPr>
          <p:cNvSpPr txBox="1"/>
          <p:nvPr/>
        </p:nvSpPr>
        <p:spPr>
          <a:xfrm>
            <a:off x="5333590" y="4732422"/>
            <a:ext cx="620683" cy="369332"/>
          </a:xfrm>
          <a:prstGeom prst="rect">
            <a:avLst/>
          </a:prstGeom>
          <a:noFill/>
        </p:spPr>
        <p:txBody>
          <a:bodyPr wrap="none" rtlCol="0">
            <a:spAutoFit/>
          </a:bodyPr>
          <a:lstStyle/>
          <a:p>
            <a:r>
              <a:rPr lang="en-SE" b="1" dirty="0">
                <a:latin typeface="Tw Cen MT Condensed" panose="020B0606020104020203" pitchFamily="34" charset="77"/>
              </a:rPr>
              <a:t>Data </a:t>
            </a:r>
          </a:p>
        </p:txBody>
      </p:sp>
      <p:pic>
        <p:nvPicPr>
          <p:cNvPr id="29" name="Graphic 28" descr="Dumbbell with solid fill">
            <a:extLst>
              <a:ext uri="{FF2B5EF4-FFF2-40B4-BE49-F238E27FC236}">
                <a16:creationId xmlns:a16="http://schemas.microsoft.com/office/drawing/2014/main" id="{7E1EAF6D-999A-CCDE-A0DA-6EC93322403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32472" y="4596155"/>
            <a:ext cx="346411" cy="641866"/>
          </a:xfrm>
          <a:prstGeom prst="rect">
            <a:avLst/>
          </a:prstGeom>
        </p:spPr>
      </p:pic>
      <p:pic>
        <p:nvPicPr>
          <p:cNvPr id="30" name="Graphic 29" descr="Dumbbell with solid fill">
            <a:extLst>
              <a:ext uri="{FF2B5EF4-FFF2-40B4-BE49-F238E27FC236}">
                <a16:creationId xmlns:a16="http://schemas.microsoft.com/office/drawing/2014/main" id="{1478237A-757A-67FB-87A2-57D9E0A19F5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32472" y="4949081"/>
            <a:ext cx="346411" cy="641866"/>
          </a:xfrm>
          <a:prstGeom prst="rect">
            <a:avLst/>
          </a:prstGeom>
        </p:spPr>
      </p:pic>
      <p:sp>
        <p:nvSpPr>
          <p:cNvPr id="31" name="TextBox 30">
            <a:extLst>
              <a:ext uri="{FF2B5EF4-FFF2-40B4-BE49-F238E27FC236}">
                <a16:creationId xmlns:a16="http://schemas.microsoft.com/office/drawing/2014/main" id="{9BB33D5D-2859-2047-C5D6-1111DA62E717}"/>
              </a:ext>
            </a:extLst>
          </p:cNvPr>
          <p:cNvSpPr txBox="1"/>
          <p:nvPr/>
        </p:nvSpPr>
        <p:spPr>
          <a:xfrm>
            <a:off x="6840212" y="4026569"/>
            <a:ext cx="936090" cy="923330"/>
          </a:xfrm>
          <a:prstGeom prst="rect">
            <a:avLst/>
          </a:prstGeom>
          <a:noFill/>
        </p:spPr>
        <p:txBody>
          <a:bodyPr wrap="none" rtlCol="0">
            <a:spAutoFit/>
          </a:bodyPr>
          <a:lstStyle/>
          <a:p>
            <a:r>
              <a:rPr lang="en-SE" b="1" dirty="0">
                <a:latin typeface="Tw Cen MT Condensed" panose="020B0606020104020203" pitchFamily="34" charset="77"/>
              </a:rPr>
              <a:t>Further</a:t>
            </a:r>
          </a:p>
          <a:p>
            <a:r>
              <a:rPr lang="en-SE" b="1" dirty="0">
                <a:latin typeface="Tw Cen MT Condensed" panose="020B0606020104020203" pitchFamily="34" charset="77"/>
              </a:rPr>
              <a:t>Improved</a:t>
            </a:r>
          </a:p>
          <a:p>
            <a:r>
              <a:rPr lang="en-SE" b="1" dirty="0">
                <a:latin typeface="Tw Cen MT Condensed" panose="020B0606020104020203" pitchFamily="34" charset="77"/>
              </a:rPr>
              <a:t>Model</a:t>
            </a:r>
          </a:p>
        </p:txBody>
      </p:sp>
      <p:sp>
        <p:nvSpPr>
          <p:cNvPr id="32" name="TextBox 31">
            <a:extLst>
              <a:ext uri="{FF2B5EF4-FFF2-40B4-BE49-F238E27FC236}">
                <a16:creationId xmlns:a16="http://schemas.microsoft.com/office/drawing/2014/main" id="{8BFF80DC-6454-D1E9-6292-4873336FAA8B}"/>
              </a:ext>
            </a:extLst>
          </p:cNvPr>
          <p:cNvSpPr txBox="1"/>
          <p:nvPr/>
        </p:nvSpPr>
        <p:spPr>
          <a:xfrm>
            <a:off x="8206465" y="4026569"/>
            <a:ext cx="752770" cy="369332"/>
          </a:xfrm>
          <a:prstGeom prst="rect">
            <a:avLst/>
          </a:prstGeom>
          <a:noFill/>
        </p:spPr>
        <p:txBody>
          <a:bodyPr wrap="none" rtlCol="0">
            <a:spAutoFit/>
          </a:bodyPr>
          <a:lstStyle/>
          <a:p>
            <a:r>
              <a:rPr lang="en-SE" b="1" dirty="0">
                <a:latin typeface="Tw Cen MT Condensed" panose="020B0606020104020203" pitchFamily="34" charset="77"/>
              </a:rPr>
              <a:t>Train-3</a:t>
            </a:r>
          </a:p>
        </p:txBody>
      </p:sp>
      <p:sp>
        <p:nvSpPr>
          <p:cNvPr id="36" name="TextBox 35">
            <a:extLst>
              <a:ext uri="{FF2B5EF4-FFF2-40B4-BE49-F238E27FC236}">
                <a16:creationId xmlns:a16="http://schemas.microsoft.com/office/drawing/2014/main" id="{95BD4634-8284-255D-7764-DB59EB427D1D}"/>
              </a:ext>
            </a:extLst>
          </p:cNvPr>
          <p:cNvSpPr txBox="1"/>
          <p:nvPr/>
        </p:nvSpPr>
        <p:spPr>
          <a:xfrm>
            <a:off x="8267290" y="4732422"/>
            <a:ext cx="620683" cy="369332"/>
          </a:xfrm>
          <a:prstGeom prst="rect">
            <a:avLst/>
          </a:prstGeom>
          <a:noFill/>
        </p:spPr>
        <p:txBody>
          <a:bodyPr wrap="none" rtlCol="0">
            <a:spAutoFit/>
          </a:bodyPr>
          <a:lstStyle/>
          <a:p>
            <a:r>
              <a:rPr lang="en-SE" b="1" dirty="0">
                <a:latin typeface="Tw Cen MT Condensed" panose="020B0606020104020203" pitchFamily="34" charset="77"/>
              </a:rPr>
              <a:t>Data </a:t>
            </a:r>
          </a:p>
        </p:txBody>
      </p:sp>
      <p:pic>
        <p:nvPicPr>
          <p:cNvPr id="37" name="Graphic 36" descr="Dumbbell with solid fill">
            <a:extLst>
              <a:ext uri="{FF2B5EF4-FFF2-40B4-BE49-F238E27FC236}">
                <a16:creationId xmlns:a16="http://schemas.microsoft.com/office/drawing/2014/main" id="{474D06F1-F764-DEBB-25B1-CB0EE9A190F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866172" y="4596155"/>
            <a:ext cx="346411" cy="641866"/>
          </a:xfrm>
          <a:prstGeom prst="rect">
            <a:avLst/>
          </a:prstGeom>
        </p:spPr>
      </p:pic>
      <p:pic>
        <p:nvPicPr>
          <p:cNvPr id="38" name="Graphic 37" descr="Dumbbell with solid fill">
            <a:extLst>
              <a:ext uri="{FF2B5EF4-FFF2-40B4-BE49-F238E27FC236}">
                <a16:creationId xmlns:a16="http://schemas.microsoft.com/office/drawing/2014/main" id="{6A81682B-3CCF-3267-5971-B103304DA18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866172" y="4949081"/>
            <a:ext cx="346411" cy="641866"/>
          </a:xfrm>
          <a:prstGeom prst="rect">
            <a:avLst/>
          </a:prstGeom>
        </p:spPr>
      </p:pic>
      <p:pic>
        <p:nvPicPr>
          <p:cNvPr id="39" name="Graphic 38" descr="Dumbbell with solid fill">
            <a:extLst>
              <a:ext uri="{FF2B5EF4-FFF2-40B4-BE49-F238E27FC236}">
                <a16:creationId xmlns:a16="http://schemas.microsoft.com/office/drawing/2014/main" id="{B330C024-1720-532C-FC3D-9B3C30C1D4D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66172" y="5368181"/>
            <a:ext cx="346411" cy="641866"/>
          </a:xfrm>
          <a:prstGeom prst="rect">
            <a:avLst/>
          </a:prstGeom>
        </p:spPr>
      </p:pic>
      <p:sp>
        <p:nvSpPr>
          <p:cNvPr id="40" name="TextBox 39">
            <a:extLst>
              <a:ext uri="{FF2B5EF4-FFF2-40B4-BE49-F238E27FC236}">
                <a16:creationId xmlns:a16="http://schemas.microsoft.com/office/drawing/2014/main" id="{87B77A69-F749-8034-EB8F-9F9E3F1AD1EC}"/>
              </a:ext>
            </a:extLst>
          </p:cNvPr>
          <p:cNvSpPr txBox="1"/>
          <p:nvPr/>
        </p:nvSpPr>
        <p:spPr>
          <a:xfrm>
            <a:off x="9735812" y="4026569"/>
            <a:ext cx="673582" cy="646331"/>
          </a:xfrm>
          <a:prstGeom prst="rect">
            <a:avLst/>
          </a:prstGeom>
          <a:noFill/>
        </p:spPr>
        <p:txBody>
          <a:bodyPr wrap="none" rtlCol="0">
            <a:spAutoFit/>
          </a:bodyPr>
          <a:lstStyle/>
          <a:p>
            <a:r>
              <a:rPr lang="en-SE" b="1" dirty="0">
                <a:latin typeface="Tw Cen MT Condensed" panose="020B0606020104020203" pitchFamily="34" charset="77"/>
              </a:rPr>
              <a:t>Final</a:t>
            </a:r>
          </a:p>
          <a:p>
            <a:r>
              <a:rPr lang="en-SE" b="1" dirty="0">
                <a:latin typeface="Tw Cen MT Condensed" panose="020B0606020104020203" pitchFamily="34" charset="77"/>
              </a:rPr>
              <a:t>Model</a:t>
            </a:r>
          </a:p>
        </p:txBody>
      </p:sp>
    </p:spTree>
    <p:extLst>
      <p:ext uri="{BB962C8B-B14F-4D97-AF65-F5344CB8AC3E}">
        <p14:creationId xmlns:p14="http://schemas.microsoft.com/office/powerpoint/2010/main" val="21206993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2052</TotalTime>
  <Words>1787</Words>
  <Application>Microsoft Macintosh PowerPoint</Application>
  <PresentationFormat>Widescreen</PresentationFormat>
  <Paragraphs>258</Paragraphs>
  <Slides>24</Slides>
  <Notes>1</Notes>
  <HiddenSlides>13</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24</vt:i4>
      </vt:variant>
    </vt:vector>
  </HeadingPairs>
  <TitlesOfParts>
    <vt:vector size="32" baseType="lpstr">
      <vt:lpstr>Arial</vt:lpstr>
      <vt:lpstr>Calibri</vt:lpstr>
      <vt:lpstr>Calibri Light</vt:lpstr>
      <vt:lpstr>Cambria Math</vt:lpstr>
      <vt:lpstr>Tw Cen MT</vt:lpstr>
      <vt:lpstr>Tw Cen MT Condensed</vt:lpstr>
      <vt:lpstr>Tw Cen MT Condensed Extra Bold</vt:lpstr>
      <vt:lpstr>Office Theme</vt:lpstr>
      <vt:lpstr>Lab-1</vt:lpstr>
      <vt:lpstr>What is Machine Learning?</vt:lpstr>
      <vt:lpstr>Machine Learning in Real World</vt:lpstr>
      <vt:lpstr>Understand the Data</vt:lpstr>
      <vt:lpstr>Understand the Data</vt:lpstr>
      <vt:lpstr>Understand the Data</vt:lpstr>
      <vt:lpstr>Understand the Data</vt:lpstr>
      <vt:lpstr>Understand the Data</vt:lpstr>
      <vt:lpstr>Training in Machine Learning</vt:lpstr>
      <vt:lpstr>Testing in Machine Learning</vt:lpstr>
      <vt:lpstr>Testing in Machine Learning</vt:lpstr>
      <vt:lpstr>Supervised Learning</vt:lpstr>
      <vt:lpstr>Supervised Learning</vt:lpstr>
      <vt:lpstr>(Simple) Linear Regression Model</vt:lpstr>
      <vt:lpstr>(Multiple) Linear Regression Model</vt:lpstr>
      <vt:lpstr>(Multiple) Linear Regression Model</vt:lpstr>
      <vt:lpstr>Linear Regression Model: Feature Engineering</vt:lpstr>
      <vt:lpstr>(Multiple) Linear Regression Model</vt:lpstr>
      <vt:lpstr>Model Assessment</vt:lpstr>
      <vt:lpstr>Model Assessment</vt:lpstr>
      <vt:lpstr>Model Assessment (Quiz)</vt:lpstr>
      <vt:lpstr>Model Assessment</vt:lpstr>
      <vt:lpstr>Model Assessment</vt:lpstr>
      <vt:lpstr>Model Assessment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Lab-0</dc:title>
  <dc:creator>Shahrukh Buland Iqbal</dc:creator>
  <cp:lastModifiedBy>Shahrukh Buland Iqbal</cp:lastModifiedBy>
  <cp:revision>19</cp:revision>
  <dcterms:created xsi:type="dcterms:W3CDTF">2023-11-17T12:40:53Z</dcterms:created>
  <dcterms:modified xsi:type="dcterms:W3CDTF">2024-03-15T13:27:02Z</dcterms:modified>
</cp:coreProperties>
</file>